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65" r:id="rId5"/>
    <p:sldId id="264" r:id="rId6"/>
    <p:sldId id="266" r:id="rId7"/>
    <p:sldId id="268" r:id="rId8"/>
    <p:sldId id="291" r:id="rId9"/>
    <p:sldId id="297" r:id="rId10"/>
    <p:sldId id="293" r:id="rId11"/>
    <p:sldId id="292" r:id="rId12"/>
    <p:sldId id="270" r:id="rId13"/>
    <p:sldId id="294" r:id="rId14"/>
    <p:sldId id="299" r:id="rId15"/>
    <p:sldId id="285" r:id="rId16"/>
    <p:sldId id="273" r:id="rId17"/>
    <p:sldId id="296" r:id="rId18"/>
    <p:sldId id="271" r:id="rId19"/>
    <p:sldId id="287" r:id="rId20"/>
    <p:sldId id="300" r:id="rId21"/>
    <p:sldId id="298" r:id="rId22"/>
    <p:sldId id="286" r:id="rId23"/>
    <p:sldId id="288" r:id="rId24"/>
    <p:sldId id="303" r:id="rId25"/>
    <p:sldId id="302" r:id="rId26"/>
    <p:sldId id="289" r:id="rId27"/>
    <p:sldId id="290" r:id="rId28"/>
    <p:sldId id="295" r:id="rId29"/>
    <p:sldId id="284" r:id="rId30"/>
    <p:sldId id="283" r:id="rId31"/>
    <p:sldId id="282" r:id="rId32"/>
    <p:sldId id="281" r:id="rId33"/>
    <p:sldId id="280" r:id="rId34"/>
    <p:sldId id="272" r:id="rId35"/>
    <p:sldId id="304" r:id="rId36"/>
    <p:sldId id="2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ppel, Meghan" initials="SM" lastIdx="9" clrIdx="0">
    <p:extLst>
      <p:ext uri="{19B8F6BF-5375-455C-9EA6-DF929625EA0E}">
        <p15:presenceInfo xmlns:p15="http://schemas.microsoft.com/office/powerpoint/2012/main" userId="S-1-5-21-1605009230-1304327874-56781596-213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C9F"/>
    <a:srgbClr val="0057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9491" autoAdjust="0"/>
  </p:normalViewPr>
  <p:slideViewPr>
    <p:cSldViewPr snapToGrid="0">
      <p:cViewPr varScale="1">
        <p:scale>
          <a:sx n="76" d="100"/>
          <a:sy n="76" d="100"/>
        </p:scale>
        <p:origin x="102" y="462"/>
      </p:cViewPr>
      <p:guideLst/>
    </p:cSldViewPr>
  </p:slideViewPr>
  <p:outlineViewPr>
    <p:cViewPr>
      <p:scale>
        <a:sx n="33" d="100"/>
        <a:sy n="33" d="100"/>
      </p:scale>
      <p:origin x="0" y="-3509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7250B-C0AE-4F52-A4F4-AA8D58DEC958}"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33B6C-2C07-4E2C-8ACC-63CBF139E88D}" type="slidenum">
              <a:rPr lang="en-US" smtClean="0"/>
              <a:t>‹#›</a:t>
            </a:fld>
            <a:endParaRPr lang="en-US"/>
          </a:p>
        </p:txBody>
      </p:sp>
    </p:spTree>
    <p:extLst>
      <p:ext uri="{BB962C8B-B14F-4D97-AF65-F5344CB8AC3E}">
        <p14:creationId xmlns:p14="http://schemas.microsoft.com/office/powerpoint/2010/main" val="329169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1</a:t>
            </a:fld>
            <a:endParaRPr lang="en-US"/>
          </a:p>
        </p:txBody>
      </p:sp>
    </p:spTree>
    <p:extLst>
      <p:ext uri="{BB962C8B-B14F-4D97-AF65-F5344CB8AC3E}">
        <p14:creationId xmlns:p14="http://schemas.microsoft.com/office/powerpoint/2010/main" val="1081834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10</a:t>
            </a:fld>
            <a:endParaRPr lang="en-US"/>
          </a:p>
        </p:txBody>
      </p:sp>
    </p:spTree>
    <p:extLst>
      <p:ext uri="{BB962C8B-B14F-4D97-AF65-F5344CB8AC3E}">
        <p14:creationId xmlns:p14="http://schemas.microsoft.com/office/powerpoint/2010/main" val="324518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11</a:t>
            </a:fld>
            <a:endParaRPr lang="en-US"/>
          </a:p>
        </p:txBody>
      </p:sp>
    </p:spTree>
    <p:extLst>
      <p:ext uri="{BB962C8B-B14F-4D97-AF65-F5344CB8AC3E}">
        <p14:creationId xmlns:p14="http://schemas.microsoft.com/office/powerpoint/2010/main" val="37796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12</a:t>
            </a:fld>
            <a:endParaRPr lang="en-US"/>
          </a:p>
        </p:txBody>
      </p:sp>
    </p:spTree>
    <p:extLst>
      <p:ext uri="{BB962C8B-B14F-4D97-AF65-F5344CB8AC3E}">
        <p14:creationId xmlns:p14="http://schemas.microsoft.com/office/powerpoint/2010/main" val="3468333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13</a:t>
            </a:fld>
            <a:endParaRPr lang="en-US"/>
          </a:p>
        </p:txBody>
      </p:sp>
    </p:spTree>
    <p:extLst>
      <p:ext uri="{BB962C8B-B14F-4D97-AF65-F5344CB8AC3E}">
        <p14:creationId xmlns:p14="http://schemas.microsoft.com/office/powerpoint/2010/main" val="273258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14</a:t>
            </a:fld>
            <a:endParaRPr lang="en-US"/>
          </a:p>
        </p:txBody>
      </p:sp>
    </p:spTree>
    <p:extLst>
      <p:ext uri="{BB962C8B-B14F-4D97-AF65-F5344CB8AC3E}">
        <p14:creationId xmlns:p14="http://schemas.microsoft.com/office/powerpoint/2010/main" val="173795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15</a:t>
            </a:fld>
            <a:endParaRPr lang="en-US"/>
          </a:p>
        </p:txBody>
      </p:sp>
    </p:spTree>
    <p:extLst>
      <p:ext uri="{BB962C8B-B14F-4D97-AF65-F5344CB8AC3E}">
        <p14:creationId xmlns:p14="http://schemas.microsoft.com/office/powerpoint/2010/main" val="394819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833B6C-2C07-4E2C-8ACC-63CBF139E88D}" type="slidenum">
              <a:rPr lang="en-US" smtClean="0"/>
              <a:t>16</a:t>
            </a:fld>
            <a:endParaRPr lang="en-US"/>
          </a:p>
        </p:txBody>
      </p:sp>
    </p:spTree>
    <p:extLst>
      <p:ext uri="{BB962C8B-B14F-4D97-AF65-F5344CB8AC3E}">
        <p14:creationId xmlns:p14="http://schemas.microsoft.com/office/powerpoint/2010/main" val="28927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833B6C-2C07-4E2C-8ACC-63CBF139E88D}" type="slidenum">
              <a:rPr lang="en-US" smtClean="0"/>
              <a:t>17</a:t>
            </a:fld>
            <a:endParaRPr lang="en-US"/>
          </a:p>
        </p:txBody>
      </p:sp>
    </p:spTree>
    <p:extLst>
      <p:ext uri="{BB962C8B-B14F-4D97-AF65-F5344CB8AC3E}">
        <p14:creationId xmlns:p14="http://schemas.microsoft.com/office/powerpoint/2010/main" val="2513904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18</a:t>
            </a:fld>
            <a:endParaRPr lang="en-US"/>
          </a:p>
        </p:txBody>
      </p:sp>
    </p:spTree>
    <p:extLst>
      <p:ext uri="{BB962C8B-B14F-4D97-AF65-F5344CB8AC3E}">
        <p14:creationId xmlns:p14="http://schemas.microsoft.com/office/powerpoint/2010/main" val="2032642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u="none" dirty="0"/>
          </a:p>
        </p:txBody>
      </p:sp>
      <p:sp>
        <p:nvSpPr>
          <p:cNvPr id="4" name="Slide Number Placeholder 3"/>
          <p:cNvSpPr>
            <a:spLocks noGrp="1"/>
          </p:cNvSpPr>
          <p:nvPr>
            <p:ph type="sldNum" sz="quarter" idx="10"/>
          </p:nvPr>
        </p:nvSpPr>
        <p:spPr/>
        <p:txBody>
          <a:bodyPr/>
          <a:lstStyle/>
          <a:p>
            <a:fld id="{B2833B6C-2C07-4E2C-8ACC-63CBF139E88D}" type="slidenum">
              <a:rPr lang="en-US" smtClean="0"/>
              <a:t>19</a:t>
            </a:fld>
            <a:endParaRPr lang="en-US"/>
          </a:p>
        </p:txBody>
      </p:sp>
    </p:spTree>
    <p:extLst>
      <p:ext uri="{BB962C8B-B14F-4D97-AF65-F5344CB8AC3E}">
        <p14:creationId xmlns:p14="http://schemas.microsoft.com/office/powerpoint/2010/main" val="9110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833B6C-2C07-4E2C-8ACC-63CBF139E88D}" type="slidenum">
              <a:rPr lang="en-US" smtClean="0"/>
              <a:t>2</a:t>
            </a:fld>
            <a:endParaRPr lang="en-US"/>
          </a:p>
        </p:txBody>
      </p:sp>
    </p:spTree>
    <p:extLst>
      <p:ext uri="{BB962C8B-B14F-4D97-AF65-F5344CB8AC3E}">
        <p14:creationId xmlns:p14="http://schemas.microsoft.com/office/powerpoint/2010/main" val="1166082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20</a:t>
            </a:fld>
            <a:endParaRPr lang="en-US"/>
          </a:p>
        </p:txBody>
      </p:sp>
    </p:spTree>
    <p:extLst>
      <p:ext uri="{BB962C8B-B14F-4D97-AF65-F5344CB8AC3E}">
        <p14:creationId xmlns:p14="http://schemas.microsoft.com/office/powerpoint/2010/main" val="158657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21</a:t>
            </a:fld>
            <a:endParaRPr lang="en-US"/>
          </a:p>
        </p:txBody>
      </p:sp>
    </p:spTree>
    <p:extLst>
      <p:ext uri="{BB962C8B-B14F-4D97-AF65-F5344CB8AC3E}">
        <p14:creationId xmlns:p14="http://schemas.microsoft.com/office/powerpoint/2010/main" val="304866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22</a:t>
            </a:fld>
            <a:endParaRPr lang="en-US"/>
          </a:p>
        </p:txBody>
      </p:sp>
    </p:spTree>
    <p:extLst>
      <p:ext uri="{BB962C8B-B14F-4D97-AF65-F5344CB8AC3E}">
        <p14:creationId xmlns:p14="http://schemas.microsoft.com/office/powerpoint/2010/main" val="2337046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23</a:t>
            </a:fld>
            <a:endParaRPr lang="en-US"/>
          </a:p>
        </p:txBody>
      </p:sp>
    </p:spTree>
    <p:extLst>
      <p:ext uri="{BB962C8B-B14F-4D97-AF65-F5344CB8AC3E}">
        <p14:creationId xmlns:p14="http://schemas.microsoft.com/office/powerpoint/2010/main" val="1258034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24</a:t>
            </a:fld>
            <a:endParaRPr lang="en-US"/>
          </a:p>
        </p:txBody>
      </p:sp>
    </p:spTree>
    <p:extLst>
      <p:ext uri="{BB962C8B-B14F-4D97-AF65-F5344CB8AC3E}">
        <p14:creationId xmlns:p14="http://schemas.microsoft.com/office/powerpoint/2010/main" val="567332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B2833B6C-2C07-4E2C-8ACC-63CBF139E88D}" type="slidenum">
              <a:rPr lang="en-US" smtClean="0"/>
              <a:t>25</a:t>
            </a:fld>
            <a:endParaRPr lang="en-US"/>
          </a:p>
        </p:txBody>
      </p:sp>
    </p:spTree>
    <p:extLst>
      <p:ext uri="{BB962C8B-B14F-4D97-AF65-F5344CB8AC3E}">
        <p14:creationId xmlns:p14="http://schemas.microsoft.com/office/powerpoint/2010/main" val="3807915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B2199F-E9CC-4AF8-9905-C20B17902CF5}" type="slidenum">
              <a:rPr lang="en-US" smtClean="0"/>
              <a:t>26</a:t>
            </a:fld>
            <a:endParaRPr lang="en-US" dirty="0"/>
          </a:p>
        </p:txBody>
      </p:sp>
    </p:spTree>
    <p:extLst>
      <p:ext uri="{BB962C8B-B14F-4D97-AF65-F5344CB8AC3E}">
        <p14:creationId xmlns:p14="http://schemas.microsoft.com/office/powerpoint/2010/main" val="2181393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F2B2199F-E9CC-4AF8-9905-C20B17902CF5}" type="slidenum">
              <a:rPr lang="en-US" smtClean="0"/>
              <a:t>27</a:t>
            </a:fld>
            <a:endParaRPr lang="en-US" dirty="0"/>
          </a:p>
        </p:txBody>
      </p:sp>
    </p:spTree>
    <p:extLst>
      <p:ext uri="{BB962C8B-B14F-4D97-AF65-F5344CB8AC3E}">
        <p14:creationId xmlns:p14="http://schemas.microsoft.com/office/powerpoint/2010/main" val="315548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B2199F-E9CC-4AF8-9905-C20B17902CF5}" type="slidenum">
              <a:rPr lang="en-US" smtClean="0"/>
              <a:t>28</a:t>
            </a:fld>
            <a:endParaRPr lang="en-US" dirty="0"/>
          </a:p>
        </p:txBody>
      </p:sp>
    </p:spTree>
    <p:extLst>
      <p:ext uri="{BB962C8B-B14F-4D97-AF65-F5344CB8AC3E}">
        <p14:creationId xmlns:p14="http://schemas.microsoft.com/office/powerpoint/2010/main" val="1402609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F2B2199F-E9CC-4AF8-9905-C20B17902CF5}" type="slidenum">
              <a:rPr lang="en-US" smtClean="0"/>
              <a:t>29</a:t>
            </a:fld>
            <a:endParaRPr lang="en-US" dirty="0"/>
          </a:p>
        </p:txBody>
      </p:sp>
    </p:spTree>
    <p:extLst>
      <p:ext uri="{BB962C8B-B14F-4D97-AF65-F5344CB8AC3E}">
        <p14:creationId xmlns:p14="http://schemas.microsoft.com/office/powerpoint/2010/main" val="106125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2833B6C-2C07-4E2C-8ACC-63CBF139E88D}" type="slidenum">
              <a:rPr lang="en-US" smtClean="0"/>
              <a:t>3</a:t>
            </a:fld>
            <a:endParaRPr lang="en-US"/>
          </a:p>
        </p:txBody>
      </p:sp>
    </p:spTree>
    <p:extLst>
      <p:ext uri="{BB962C8B-B14F-4D97-AF65-F5344CB8AC3E}">
        <p14:creationId xmlns:p14="http://schemas.microsoft.com/office/powerpoint/2010/main" val="3213073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 </a:t>
            </a:r>
          </a:p>
          <a:p>
            <a:endParaRPr lang="en-US" dirty="0"/>
          </a:p>
        </p:txBody>
      </p:sp>
      <p:sp>
        <p:nvSpPr>
          <p:cNvPr id="4" name="Slide Number Placeholder 3"/>
          <p:cNvSpPr>
            <a:spLocks noGrp="1"/>
          </p:cNvSpPr>
          <p:nvPr>
            <p:ph type="sldNum" sz="quarter" idx="10"/>
          </p:nvPr>
        </p:nvSpPr>
        <p:spPr/>
        <p:txBody>
          <a:bodyPr/>
          <a:lstStyle/>
          <a:p>
            <a:fld id="{F2B2199F-E9CC-4AF8-9905-C20B17902CF5}" type="slidenum">
              <a:rPr lang="en-US" smtClean="0"/>
              <a:t>30</a:t>
            </a:fld>
            <a:endParaRPr lang="en-US" dirty="0"/>
          </a:p>
        </p:txBody>
      </p:sp>
    </p:spTree>
    <p:extLst>
      <p:ext uri="{BB962C8B-B14F-4D97-AF65-F5344CB8AC3E}">
        <p14:creationId xmlns:p14="http://schemas.microsoft.com/office/powerpoint/2010/main" val="597547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31</a:t>
            </a:fld>
            <a:endParaRPr lang="en-US"/>
          </a:p>
        </p:txBody>
      </p:sp>
    </p:spTree>
    <p:extLst>
      <p:ext uri="{BB962C8B-B14F-4D97-AF65-F5344CB8AC3E}">
        <p14:creationId xmlns:p14="http://schemas.microsoft.com/office/powerpoint/2010/main" val="1659944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32</a:t>
            </a:fld>
            <a:endParaRPr lang="en-US"/>
          </a:p>
        </p:txBody>
      </p:sp>
    </p:spTree>
    <p:extLst>
      <p:ext uri="{BB962C8B-B14F-4D97-AF65-F5344CB8AC3E}">
        <p14:creationId xmlns:p14="http://schemas.microsoft.com/office/powerpoint/2010/main" val="1362796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B2199F-E9CC-4AF8-9905-C20B17902CF5}" type="slidenum">
              <a:rPr lang="en-US" smtClean="0"/>
              <a:t>33</a:t>
            </a:fld>
            <a:endParaRPr lang="en-US" dirty="0"/>
          </a:p>
        </p:txBody>
      </p:sp>
    </p:spTree>
    <p:extLst>
      <p:ext uri="{BB962C8B-B14F-4D97-AF65-F5344CB8AC3E}">
        <p14:creationId xmlns:p14="http://schemas.microsoft.com/office/powerpoint/2010/main" val="363259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4</a:t>
            </a:fld>
            <a:endParaRPr lang="en-US"/>
          </a:p>
        </p:txBody>
      </p:sp>
    </p:spTree>
    <p:extLst>
      <p:ext uri="{BB962C8B-B14F-4D97-AF65-F5344CB8AC3E}">
        <p14:creationId xmlns:p14="http://schemas.microsoft.com/office/powerpoint/2010/main" val="183310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5</a:t>
            </a:fld>
            <a:endParaRPr lang="en-US"/>
          </a:p>
        </p:txBody>
      </p:sp>
    </p:spTree>
    <p:extLst>
      <p:ext uri="{BB962C8B-B14F-4D97-AF65-F5344CB8AC3E}">
        <p14:creationId xmlns:p14="http://schemas.microsoft.com/office/powerpoint/2010/main" val="357727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6</a:t>
            </a:fld>
            <a:endParaRPr lang="en-US"/>
          </a:p>
        </p:txBody>
      </p:sp>
    </p:spTree>
    <p:extLst>
      <p:ext uri="{BB962C8B-B14F-4D97-AF65-F5344CB8AC3E}">
        <p14:creationId xmlns:p14="http://schemas.microsoft.com/office/powerpoint/2010/main" val="132691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7</a:t>
            </a:fld>
            <a:endParaRPr lang="en-US"/>
          </a:p>
        </p:txBody>
      </p:sp>
    </p:spTree>
    <p:extLst>
      <p:ext uri="{BB962C8B-B14F-4D97-AF65-F5344CB8AC3E}">
        <p14:creationId xmlns:p14="http://schemas.microsoft.com/office/powerpoint/2010/main" val="334896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833B6C-2C07-4E2C-8ACC-63CBF139E88D}" type="slidenum">
              <a:rPr lang="en-US" smtClean="0"/>
              <a:t>8</a:t>
            </a:fld>
            <a:endParaRPr lang="en-US"/>
          </a:p>
        </p:txBody>
      </p:sp>
    </p:spTree>
    <p:extLst>
      <p:ext uri="{BB962C8B-B14F-4D97-AF65-F5344CB8AC3E}">
        <p14:creationId xmlns:p14="http://schemas.microsoft.com/office/powerpoint/2010/main" val="47083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833B6C-2C07-4E2C-8ACC-63CBF139E88D}" type="slidenum">
              <a:rPr lang="en-US" smtClean="0"/>
              <a:t>9</a:t>
            </a:fld>
            <a:endParaRPr lang="en-US"/>
          </a:p>
        </p:txBody>
      </p:sp>
    </p:spTree>
    <p:extLst>
      <p:ext uri="{BB962C8B-B14F-4D97-AF65-F5344CB8AC3E}">
        <p14:creationId xmlns:p14="http://schemas.microsoft.com/office/powerpoint/2010/main" val="2501183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0C54FC-6065-374E-8BCE-E91BB86276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F58725-C6C3-4390-ADC9-088FA37F72D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5B753-5218-48EA-A957-2FF258ED625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95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58725-C6C3-4390-ADC9-088FA37F72D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5B753-5218-48EA-A957-2FF258ED625C}" type="slidenum">
              <a:rPr lang="en-US" smtClean="0"/>
              <a:t>‹#›</a:t>
            </a:fld>
            <a:endParaRPr lang="en-US"/>
          </a:p>
        </p:txBody>
      </p:sp>
    </p:spTree>
    <p:extLst>
      <p:ext uri="{BB962C8B-B14F-4D97-AF65-F5344CB8AC3E}">
        <p14:creationId xmlns:p14="http://schemas.microsoft.com/office/powerpoint/2010/main" val="382422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8C832E-5B21-0942-A7B4-5C59493CBF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58725-C6C3-4390-ADC9-088FA37F72D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5B753-5218-48EA-A957-2FF258ED625C}" type="slidenum">
              <a:rPr lang="en-US" smtClean="0"/>
              <a:t>‹#›</a:t>
            </a:fld>
            <a:endParaRPr lang="en-US"/>
          </a:p>
        </p:txBody>
      </p:sp>
    </p:spTree>
    <p:extLst>
      <p:ext uri="{BB962C8B-B14F-4D97-AF65-F5344CB8AC3E}">
        <p14:creationId xmlns:p14="http://schemas.microsoft.com/office/powerpoint/2010/main" val="257595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58725-C6C3-4390-ADC9-088FA37F72D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5B753-5218-48EA-A957-2FF258ED625C}" type="slidenum">
              <a:rPr lang="en-US" smtClean="0"/>
              <a:t>‹#›</a:t>
            </a:fld>
            <a:endParaRPr lang="en-US"/>
          </a:p>
        </p:txBody>
      </p:sp>
    </p:spTree>
    <p:extLst>
      <p:ext uri="{BB962C8B-B14F-4D97-AF65-F5344CB8AC3E}">
        <p14:creationId xmlns:p14="http://schemas.microsoft.com/office/powerpoint/2010/main" val="216089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667608-81F6-4D48-A28D-3B02BEA92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58725-C6C3-4390-ADC9-088FA37F72D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5B753-5218-48EA-A957-2FF258ED625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4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F58725-C6C3-4390-ADC9-088FA37F72D9}"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5B753-5218-48EA-A957-2FF258ED625C}" type="slidenum">
              <a:rPr lang="en-US" smtClean="0"/>
              <a:t>‹#›</a:t>
            </a:fld>
            <a:endParaRPr lang="en-US"/>
          </a:p>
        </p:txBody>
      </p:sp>
    </p:spTree>
    <p:extLst>
      <p:ext uri="{BB962C8B-B14F-4D97-AF65-F5344CB8AC3E}">
        <p14:creationId xmlns:p14="http://schemas.microsoft.com/office/powerpoint/2010/main" val="3349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F58725-C6C3-4390-ADC9-088FA37F72D9}"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5B753-5218-48EA-A957-2FF258ED625C}" type="slidenum">
              <a:rPr lang="en-US" smtClean="0"/>
              <a:t>‹#›</a:t>
            </a:fld>
            <a:endParaRPr lang="en-US"/>
          </a:p>
        </p:txBody>
      </p:sp>
    </p:spTree>
    <p:extLst>
      <p:ext uri="{BB962C8B-B14F-4D97-AF65-F5344CB8AC3E}">
        <p14:creationId xmlns:p14="http://schemas.microsoft.com/office/powerpoint/2010/main" val="428677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58725-C6C3-4390-ADC9-088FA37F72D9}"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5B753-5218-48EA-A957-2FF258ED625C}" type="slidenum">
              <a:rPr lang="en-US" smtClean="0"/>
              <a:t>‹#›</a:t>
            </a:fld>
            <a:endParaRPr lang="en-US"/>
          </a:p>
        </p:txBody>
      </p:sp>
    </p:spTree>
    <p:extLst>
      <p:ext uri="{BB962C8B-B14F-4D97-AF65-F5344CB8AC3E}">
        <p14:creationId xmlns:p14="http://schemas.microsoft.com/office/powerpoint/2010/main" val="156800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4751A0-176A-6649-9A0D-26BACE5813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ate Placeholder 6"/>
          <p:cNvSpPr>
            <a:spLocks noGrp="1"/>
          </p:cNvSpPr>
          <p:nvPr>
            <p:ph type="dt" sz="half" idx="10"/>
          </p:nvPr>
        </p:nvSpPr>
        <p:spPr/>
        <p:txBody>
          <a:bodyPr/>
          <a:lstStyle/>
          <a:p>
            <a:fld id="{13F58725-C6C3-4390-ADC9-088FA37F72D9}" type="datetimeFigureOut">
              <a:rPr lang="en-US" smtClean="0"/>
              <a:t>12/14/2021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A75B753-5218-48EA-A957-2FF258ED625C}" type="slidenum">
              <a:rPr lang="en-US" smtClean="0"/>
              <a:t>‹#›</a:t>
            </a:fld>
            <a:endParaRPr lang="en-US"/>
          </a:p>
        </p:txBody>
      </p:sp>
    </p:spTree>
    <p:extLst>
      <p:ext uri="{BB962C8B-B14F-4D97-AF65-F5344CB8AC3E}">
        <p14:creationId xmlns:p14="http://schemas.microsoft.com/office/powerpoint/2010/main" val="271100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2BED06E-34DF-054F-AF8C-611EA2006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F58725-C6C3-4390-ADC9-088FA37F72D9}" type="datetimeFigureOut">
              <a:rPr lang="en-US" smtClean="0"/>
              <a:t>12/14/2021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75B753-5218-48EA-A957-2FF258ED625C}" type="slidenum">
              <a:rPr lang="en-US" smtClean="0"/>
              <a:t>‹#›</a:t>
            </a:fld>
            <a:endParaRPr lang="en-US"/>
          </a:p>
        </p:txBody>
      </p:sp>
    </p:spTree>
    <p:extLst>
      <p:ext uri="{BB962C8B-B14F-4D97-AF65-F5344CB8AC3E}">
        <p14:creationId xmlns:p14="http://schemas.microsoft.com/office/powerpoint/2010/main" val="8438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8C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0057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F58725-C6C3-4390-ADC9-088FA37F72D9}"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5B753-5218-48EA-A957-2FF258ED625C}" type="slidenum">
              <a:rPr lang="en-US" smtClean="0"/>
              <a:t>‹#›</a:t>
            </a:fld>
            <a:endParaRPr lang="en-US"/>
          </a:p>
        </p:txBody>
      </p:sp>
    </p:spTree>
    <p:extLst>
      <p:ext uri="{BB962C8B-B14F-4D97-AF65-F5344CB8AC3E}">
        <p14:creationId xmlns:p14="http://schemas.microsoft.com/office/powerpoint/2010/main" val="369891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E861FEE-047F-CC4B-9B6F-B8826EF40A8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3F58725-C6C3-4390-ADC9-088FA37F72D9}" type="datetimeFigureOut">
              <a:rPr lang="en-US" smtClean="0"/>
              <a:t>12/14/2021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A75B753-5218-48EA-A957-2FF258ED625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639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https://www.cisa.gov/stopransomwar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537" t="8466" r="1099" b="23598"/>
          <a:stretch/>
        </p:blipFill>
        <p:spPr>
          <a:xfrm>
            <a:off x="14514" y="0"/>
            <a:ext cx="12177486" cy="4905829"/>
          </a:xfrm>
          <a:prstGeom prst="rect">
            <a:avLst/>
          </a:prstGeom>
        </p:spPr>
      </p:pic>
      <p:sp>
        <p:nvSpPr>
          <p:cNvPr id="2" name="Title 1"/>
          <p:cNvSpPr>
            <a:spLocks noGrp="1"/>
          </p:cNvSpPr>
          <p:nvPr>
            <p:ph type="title"/>
          </p:nvPr>
        </p:nvSpPr>
        <p:spPr>
          <a:xfrm>
            <a:off x="1097280" y="5074920"/>
            <a:ext cx="10113264" cy="1288302"/>
          </a:xfrm>
        </p:spPr>
        <p:txBody>
          <a:bodyPr/>
          <a:lstStyle/>
          <a:p>
            <a:r>
              <a:rPr lang="en-US" dirty="0" smtClean="0"/>
              <a:t/>
            </a:r>
            <a:br>
              <a:rPr lang="en-US" dirty="0" smtClean="0"/>
            </a:br>
            <a:r>
              <a:rPr lang="en-US" dirty="0" smtClean="0"/>
              <a:t>Health Law 2022:</a:t>
            </a:r>
            <a:r>
              <a:rPr lang="en-US" dirty="0"/>
              <a:t/>
            </a:r>
            <a:br>
              <a:rPr lang="en-US" dirty="0"/>
            </a:br>
            <a:r>
              <a:rPr lang="en-US" dirty="0" smtClean="0"/>
              <a:t>State Attorneys General &amp; Emerging Trends</a:t>
            </a:r>
            <a:endParaRPr lang="en-US" dirty="0"/>
          </a:p>
        </p:txBody>
      </p:sp>
    </p:spTree>
    <p:extLst>
      <p:ext uri="{BB962C8B-B14F-4D97-AF65-F5344CB8AC3E}">
        <p14:creationId xmlns:p14="http://schemas.microsoft.com/office/powerpoint/2010/main" val="218319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Deceptive &amp; Unfair Trade Practices</a:t>
            </a:r>
            <a:endParaRPr lang="en-US" dirty="0"/>
          </a:p>
        </p:txBody>
      </p:sp>
      <p:sp>
        <p:nvSpPr>
          <p:cNvPr id="3" name="Content Placeholder 2"/>
          <p:cNvSpPr>
            <a:spLocks noGrp="1"/>
          </p:cNvSpPr>
          <p:nvPr>
            <p:ph idx="1"/>
          </p:nvPr>
        </p:nvSpPr>
        <p:spPr>
          <a:xfrm>
            <a:off x="1097280" y="1845733"/>
            <a:ext cx="10058400" cy="4322837"/>
          </a:xfrm>
        </p:spPr>
        <p:txBody>
          <a:bodyPr>
            <a:normAutofit/>
          </a:bodyPr>
          <a:lstStyle/>
          <a:p>
            <a:pPr>
              <a:lnSpc>
                <a:spcPct val="100000"/>
              </a:lnSpc>
              <a:buFont typeface="Arial" panose="020B0604020202020204" pitchFamily="34" charset="0"/>
              <a:buChar char="•"/>
            </a:pPr>
            <a:r>
              <a:rPr lang="en-US" sz="2900" dirty="0" smtClean="0">
                <a:latin typeface="+mj-lt"/>
              </a:rPr>
              <a:t> </a:t>
            </a:r>
            <a:r>
              <a:rPr lang="en-US" dirty="0" smtClean="0">
                <a:solidFill>
                  <a:schemeClr val="tx1"/>
                </a:solidFill>
              </a:rPr>
              <a:t>Marketing and advertising must be clear and not misleading</a:t>
            </a:r>
            <a:endParaRPr lang="en-US" b="1" dirty="0" smtClean="0">
              <a:solidFill>
                <a:schemeClr val="tx1"/>
              </a:solidFill>
            </a:endParaRPr>
          </a:p>
          <a:p>
            <a:pPr lvl="1">
              <a:lnSpc>
                <a:spcPct val="100000"/>
              </a:lnSpc>
              <a:buFont typeface="Courier New" panose="02070309020205020404" pitchFamily="49" charset="0"/>
              <a:buChar char="o"/>
            </a:pPr>
            <a:r>
              <a:rPr lang="en-US" dirty="0" smtClean="0">
                <a:solidFill>
                  <a:schemeClr val="tx1"/>
                </a:solidFill>
                <a:latin typeface="+mj-lt"/>
              </a:rPr>
              <a:t>Limitations related to products, services must be disclosed - and understandable to a reasonable consumer</a:t>
            </a:r>
          </a:p>
          <a:p>
            <a:pPr lvl="1">
              <a:lnSpc>
                <a:spcPct val="100000"/>
              </a:lnSpc>
              <a:buFont typeface="Courier New" panose="02070309020205020404" pitchFamily="49" charset="0"/>
              <a:buChar char="o"/>
            </a:pPr>
            <a:r>
              <a:rPr lang="en-US" dirty="0" smtClean="0">
                <a:solidFill>
                  <a:schemeClr val="tx1"/>
                </a:solidFill>
                <a:latin typeface="+mj-lt"/>
              </a:rPr>
              <a:t>Many </a:t>
            </a:r>
            <a:r>
              <a:rPr lang="en-US" dirty="0">
                <a:solidFill>
                  <a:schemeClr val="tx1"/>
                </a:solidFill>
                <a:latin typeface="+mj-lt"/>
              </a:rPr>
              <a:t>state AGs can bring a UDAP claim for material </a:t>
            </a:r>
            <a:r>
              <a:rPr lang="en-US" dirty="0" smtClean="0">
                <a:solidFill>
                  <a:schemeClr val="tx1"/>
                </a:solidFill>
                <a:latin typeface="+mj-lt"/>
              </a:rPr>
              <a:t>omissions</a:t>
            </a:r>
          </a:p>
          <a:p>
            <a:pPr lvl="2">
              <a:lnSpc>
                <a:spcPct val="100000"/>
              </a:lnSpc>
              <a:buFont typeface="Wingdings" panose="05000000000000000000" pitchFamily="2" charset="2"/>
              <a:buChar char="§"/>
            </a:pPr>
            <a:r>
              <a:rPr lang="en-US" sz="1800" dirty="0" smtClean="0">
                <a:solidFill>
                  <a:schemeClr val="tx1"/>
                </a:solidFill>
                <a:latin typeface="+mj-lt"/>
              </a:rPr>
              <a:t>2/15/21: </a:t>
            </a:r>
            <a:r>
              <a:rPr lang="en-US" sz="1800" i="1" dirty="0">
                <a:solidFill>
                  <a:schemeClr val="accent2"/>
                </a:solidFill>
                <a:latin typeface="+mj-lt"/>
              </a:rPr>
              <a:t>Bristol-Myers, Sanofi ordered to pay Hawaii $834 million over Plavix warning </a:t>
            </a:r>
            <a:r>
              <a:rPr lang="en-US" sz="1800" i="1" dirty="0" smtClean="0">
                <a:solidFill>
                  <a:schemeClr val="accent2"/>
                </a:solidFill>
                <a:latin typeface="+mj-lt"/>
              </a:rPr>
              <a:t>label [Source: Reuters]</a:t>
            </a:r>
            <a:endParaRPr lang="en-US" sz="1800" i="1" dirty="0">
              <a:solidFill>
                <a:schemeClr val="accent2"/>
              </a:solidFill>
              <a:latin typeface="+mj-lt"/>
            </a:endParaRPr>
          </a:p>
          <a:p>
            <a:pPr>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6853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Deceptive &amp; Unfair Trade Practices Cont.</a:t>
            </a:r>
            <a:endParaRPr lang="en-US" dirty="0"/>
          </a:p>
        </p:txBody>
      </p:sp>
      <p:sp>
        <p:nvSpPr>
          <p:cNvPr id="3" name="Content Placeholder 2"/>
          <p:cNvSpPr>
            <a:spLocks noGrp="1"/>
          </p:cNvSpPr>
          <p:nvPr>
            <p:ph idx="1"/>
          </p:nvPr>
        </p:nvSpPr>
        <p:spPr>
          <a:xfrm>
            <a:off x="1097280" y="1845733"/>
            <a:ext cx="10058400" cy="4497010"/>
          </a:xfrm>
        </p:spPr>
        <p:txBody>
          <a:bodyPr>
            <a:normAutofit/>
          </a:bodyPr>
          <a:lstStyle/>
          <a:p>
            <a:pPr>
              <a:lnSpc>
                <a:spcPct val="100000"/>
              </a:lnSpc>
              <a:buFont typeface="Arial" panose="020B0604020202020204" pitchFamily="34" charset="0"/>
              <a:buChar char="•"/>
            </a:pPr>
            <a:r>
              <a:rPr lang="en-US" b="1" dirty="0" smtClean="0">
                <a:solidFill>
                  <a:schemeClr val="tx1"/>
                </a:solidFill>
                <a:latin typeface="+mj-lt"/>
              </a:rPr>
              <a:t> </a:t>
            </a:r>
            <a:r>
              <a:rPr lang="en-US" dirty="0" smtClean="0">
                <a:solidFill>
                  <a:schemeClr val="tx1"/>
                </a:solidFill>
              </a:rPr>
              <a:t>Health claims must be substantiated</a:t>
            </a:r>
          </a:p>
          <a:p>
            <a:pPr lvl="1">
              <a:lnSpc>
                <a:spcPct val="100000"/>
              </a:lnSpc>
              <a:buFont typeface="Courier New" panose="02070309020205020404" pitchFamily="49" charset="0"/>
              <a:buChar char="o"/>
            </a:pPr>
            <a:r>
              <a:rPr lang="en-US" sz="2000" dirty="0" smtClean="0">
                <a:solidFill>
                  <a:schemeClr val="tx1"/>
                </a:solidFill>
                <a:latin typeface="+mj-lt"/>
              </a:rPr>
              <a:t> </a:t>
            </a:r>
            <a:r>
              <a:rPr lang="en-US" dirty="0" smtClean="0">
                <a:solidFill>
                  <a:schemeClr val="tx1"/>
                </a:solidFill>
                <a:latin typeface="+mj-lt"/>
              </a:rPr>
              <a:t>State AGs generally apply the same substantiation standard applied by the FTC – “competent and reliable scientific evidence”</a:t>
            </a:r>
          </a:p>
          <a:p>
            <a:pPr lvl="2">
              <a:lnSpc>
                <a:spcPct val="100000"/>
              </a:lnSpc>
              <a:buFont typeface="Wingdings" panose="05000000000000000000" pitchFamily="2" charset="2"/>
              <a:buChar char="§"/>
            </a:pPr>
            <a:r>
              <a:rPr lang="en-US" sz="1800" dirty="0" smtClean="0">
                <a:solidFill>
                  <a:schemeClr val="tx1"/>
                </a:solidFill>
                <a:latin typeface="+mj-lt"/>
              </a:rPr>
              <a:t>8/17/21: </a:t>
            </a:r>
            <a:r>
              <a:rPr lang="en-US" sz="1800" i="1" dirty="0" smtClean="0">
                <a:solidFill>
                  <a:schemeClr val="accent2"/>
                </a:solidFill>
                <a:latin typeface="+mj-lt"/>
              </a:rPr>
              <a:t>Carr</a:t>
            </a:r>
            <a:r>
              <a:rPr lang="en-US" sz="1800" i="1" dirty="0">
                <a:solidFill>
                  <a:schemeClr val="accent2"/>
                </a:solidFill>
                <a:latin typeface="+mj-lt"/>
              </a:rPr>
              <a:t>, FTC Hold Companies Accountable for Deceptive Claims Regarding Stem Cell </a:t>
            </a:r>
            <a:r>
              <a:rPr lang="en-US" sz="1800" i="1" dirty="0" smtClean="0">
                <a:solidFill>
                  <a:schemeClr val="accent2"/>
                </a:solidFill>
                <a:latin typeface="+mj-lt"/>
              </a:rPr>
              <a:t>Therapy</a:t>
            </a:r>
          </a:p>
          <a:p>
            <a:pPr lvl="2">
              <a:lnSpc>
                <a:spcPct val="100000"/>
              </a:lnSpc>
              <a:buFont typeface="Wingdings" panose="05000000000000000000" pitchFamily="2" charset="2"/>
              <a:buChar char="§"/>
            </a:pPr>
            <a:r>
              <a:rPr lang="en-US" sz="1800" dirty="0" smtClean="0">
                <a:solidFill>
                  <a:schemeClr val="tx1"/>
                </a:solidFill>
                <a:latin typeface="+mj-lt"/>
              </a:rPr>
              <a:t>11/24/21: </a:t>
            </a:r>
            <a:r>
              <a:rPr lang="en-US" sz="1800" i="1" dirty="0">
                <a:solidFill>
                  <a:schemeClr val="accent2"/>
                </a:solidFill>
                <a:latin typeface="+mj-lt"/>
              </a:rPr>
              <a:t>Attorney General James Secures $5.1 Million Judgment Against New York City Stem Cell Clinic for Scamming Patients Out of Thousands Through False </a:t>
            </a:r>
            <a:r>
              <a:rPr lang="en-US" sz="1800" i="1" dirty="0" smtClean="0">
                <a:solidFill>
                  <a:schemeClr val="accent2"/>
                </a:solidFill>
                <a:latin typeface="+mj-lt"/>
              </a:rPr>
              <a:t>Advertising</a:t>
            </a:r>
          </a:p>
          <a:p>
            <a:pPr>
              <a:lnSpc>
                <a:spcPct val="100000"/>
              </a:lnSpc>
              <a:buFont typeface="Arial" panose="020B0604020202020204" pitchFamily="34" charset="0"/>
              <a:buChar char="•"/>
            </a:pPr>
            <a:r>
              <a:rPr lang="en-US" dirty="0" smtClean="0">
                <a:solidFill>
                  <a:schemeClr val="tx1"/>
                </a:solidFill>
              </a:rPr>
              <a:t> Status, affiliation and approval claims must be true</a:t>
            </a:r>
          </a:p>
          <a:p>
            <a:pPr lvl="1">
              <a:lnSpc>
                <a:spcPct val="100000"/>
              </a:lnSpc>
              <a:buFont typeface="Courier New" panose="02070309020205020404" pitchFamily="49" charset="0"/>
              <a:buChar char="o"/>
            </a:pPr>
            <a:r>
              <a:rPr lang="en-US" dirty="0" smtClean="0">
                <a:solidFill>
                  <a:schemeClr val="tx1"/>
                </a:solidFill>
                <a:latin typeface="+mj-lt"/>
              </a:rPr>
              <a:t> 5/11/21</a:t>
            </a:r>
            <a:r>
              <a:rPr lang="en-US" dirty="0">
                <a:solidFill>
                  <a:schemeClr val="tx1"/>
                </a:solidFill>
                <a:latin typeface="+mj-lt"/>
              </a:rPr>
              <a:t>:  </a:t>
            </a:r>
            <a:r>
              <a:rPr lang="en-US" i="1" dirty="0">
                <a:solidFill>
                  <a:schemeClr val="accent2"/>
                </a:solidFill>
                <a:latin typeface="+mj-lt"/>
              </a:rPr>
              <a:t>Attorney General Brnovich Obtains Settlement with Arizona Hearing Device Company to Stop Deceptive </a:t>
            </a:r>
            <a:r>
              <a:rPr lang="en-US" i="1" dirty="0" smtClean="0">
                <a:solidFill>
                  <a:schemeClr val="accent2"/>
                </a:solidFill>
                <a:latin typeface="+mj-lt"/>
              </a:rPr>
              <a:t>Advertising</a:t>
            </a:r>
          </a:p>
          <a:p>
            <a:pPr>
              <a:lnSpc>
                <a:spcPct val="100000"/>
              </a:lnSpc>
              <a:buFont typeface="Arial" panose="020B0604020202020204" pitchFamily="34" charset="0"/>
              <a:buChar char="•"/>
            </a:pPr>
            <a:r>
              <a:rPr lang="en-US" i="1" dirty="0" smtClean="0">
                <a:solidFill>
                  <a:schemeClr val="tx1"/>
                </a:solidFill>
                <a:latin typeface="+mj-lt"/>
              </a:rPr>
              <a:t> </a:t>
            </a:r>
            <a:r>
              <a:rPr lang="en-US" dirty="0" smtClean="0">
                <a:solidFill>
                  <a:schemeClr val="tx1"/>
                </a:solidFill>
              </a:rPr>
              <a:t>Providers must avoid engaging in “unfair” tactics to drive sales (i.e. kickbacks)</a:t>
            </a:r>
          </a:p>
          <a:p>
            <a:pPr>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07256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&amp; Transparent Pricing </a:t>
            </a:r>
            <a:endParaRPr lang="en-US" sz="3200" dirty="0"/>
          </a:p>
        </p:txBody>
      </p:sp>
      <p:sp>
        <p:nvSpPr>
          <p:cNvPr id="3" name="Content Placeholder 2"/>
          <p:cNvSpPr>
            <a:spLocks noGrp="1"/>
          </p:cNvSpPr>
          <p:nvPr>
            <p:ph idx="1"/>
          </p:nvPr>
        </p:nvSpPr>
        <p:spPr/>
        <p:txBody>
          <a:bodyPr>
            <a:normAutofit lnSpcReduction="10000"/>
          </a:bodyPr>
          <a:lstStyle/>
          <a:p>
            <a:pPr>
              <a:lnSpc>
                <a:spcPct val="110000"/>
              </a:lnSpc>
              <a:buFont typeface="Arial" panose="020B0604020202020204" pitchFamily="34" charset="0"/>
              <a:buChar char="•"/>
            </a:pPr>
            <a:r>
              <a:rPr lang="en-US" b="1" dirty="0" smtClean="0">
                <a:solidFill>
                  <a:schemeClr val="tx1"/>
                </a:solidFill>
                <a:latin typeface="+mj-lt"/>
              </a:rPr>
              <a:t> </a:t>
            </a:r>
            <a:r>
              <a:rPr lang="en-US" sz="2200" dirty="0" smtClean="0">
                <a:solidFill>
                  <a:schemeClr val="tx1"/>
                </a:solidFill>
              </a:rPr>
              <a:t>States AGs increasingly advocating for transparent and “fair” healthcare pricing</a:t>
            </a:r>
          </a:p>
          <a:p>
            <a:pPr lvl="1">
              <a:lnSpc>
                <a:spcPct val="110000"/>
              </a:lnSpc>
              <a:buFont typeface="Courier New" panose="02070309020205020404" pitchFamily="49" charset="0"/>
              <a:buChar char="o"/>
            </a:pPr>
            <a:r>
              <a:rPr lang="en-US" sz="1900" dirty="0" smtClean="0">
                <a:solidFill>
                  <a:schemeClr val="tx1"/>
                </a:solidFill>
                <a:latin typeface="+mj-lt"/>
              </a:rPr>
              <a:t>This extends to both services and prescriptions – and across the political spectrum</a:t>
            </a:r>
          </a:p>
          <a:p>
            <a:pPr lvl="1">
              <a:lnSpc>
                <a:spcPct val="110000"/>
              </a:lnSpc>
              <a:buFont typeface="Courier New" panose="02070309020205020404" pitchFamily="49" charset="0"/>
              <a:buChar char="o"/>
            </a:pPr>
            <a:r>
              <a:rPr lang="en-US" sz="1900" dirty="0" smtClean="0">
                <a:solidFill>
                  <a:schemeClr val="tx1"/>
                </a:solidFill>
                <a:latin typeface="+mj-lt"/>
              </a:rPr>
              <a:t> 6/8/21:</a:t>
            </a:r>
            <a:r>
              <a:rPr lang="en-US" sz="1900" dirty="0">
                <a:solidFill>
                  <a:schemeClr val="tx1"/>
                </a:solidFill>
                <a:latin typeface="+mj-lt"/>
              </a:rPr>
              <a:t> </a:t>
            </a:r>
            <a:r>
              <a:rPr lang="en-US" sz="1900" i="1" dirty="0" smtClean="0">
                <a:solidFill>
                  <a:schemeClr val="accent2"/>
                </a:solidFill>
                <a:latin typeface="+mj-lt"/>
              </a:rPr>
              <a:t>AG Lynn Fitch Files Lawsuit Against Insulin Manufacturers and PBMs Over Insulin Pricing Scheme</a:t>
            </a:r>
          </a:p>
          <a:p>
            <a:pPr>
              <a:lnSpc>
                <a:spcPct val="110000"/>
              </a:lnSpc>
              <a:buFont typeface="Arial" panose="020B0604020202020204" pitchFamily="34" charset="0"/>
              <a:buChar char="•"/>
            </a:pPr>
            <a:r>
              <a:rPr lang="en-US" dirty="0" smtClean="0">
                <a:solidFill>
                  <a:schemeClr val="tx1"/>
                </a:solidFill>
                <a:latin typeface="+mj-lt"/>
              </a:rPr>
              <a:t>  </a:t>
            </a:r>
            <a:r>
              <a:rPr lang="en-US" sz="2200" dirty="0" smtClean="0">
                <a:solidFill>
                  <a:schemeClr val="tx1"/>
                </a:solidFill>
              </a:rPr>
              <a:t>Some AGs are taking particular aim at “surprise billing” practices</a:t>
            </a:r>
          </a:p>
          <a:p>
            <a:pPr lvl="1">
              <a:lnSpc>
                <a:spcPct val="110000"/>
              </a:lnSpc>
              <a:buFont typeface="Courier New" panose="02070309020205020404" pitchFamily="49" charset="0"/>
              <a:buChar char="o"/>
            </a:pPr>
            <a:r>
              <a:rPr lang="en-US" sz="1900" dirty="0" smtClean="0">
                <a:solidFill>
                  <a:schemeClr val="tx1"/>
                </a:solidFill>
                <a:latin typeface="+mj-lt"/>
              </a:rPr>
              <a:t>The UDAP claim arises from an alleged failure to disclose a material fact</a:t>
            </a:r>
          </a:p>
          <a:p>
            <a:pPr lvl="1">
              <a:lnSpc>
                <a:spcPct val="110000"/>
              </a:lnSpc>
              <a:buFont typeface="Courier New" panose="02070309020205020404" pitchFamily="49" charset="0"/>
              <a:buChar char="o"/>
            </a:pPr>
            <a:r>
              <a:rPr lang="en-US" sz="1900" dirty="0" smtClean="0">
                <a:solidFill>
                  <a:schemeClr val="tx1"/>
                </a:solidFill>
                <a:latin typeface="+mj-lt"/>
              </a:rPr>
              <a:t> 6/2/21: </a:t>
            </a:r>
            <a:r>
              <a:rPr lang="en-US" sz="1900" i="1" dirty="0">
                <a:solidFill>
                  <a:schemeClr val="accent2"/>
                </a:solidFill>
                <a:latin typeface="+mj-lt"/>
              </a:rPr>
              <a:t>AG Secures $260,000 From South Shore Anesthesia Provider to Settle Alleged Unfair “Surprise </a:t>
            </a:r>
            <a:r>
              <a:rPr lang="en-US" sz="1900" i="1" dirty="0" smtClean="0">
                <a:solidFill>
                  <a:schemeClr val="accent2"/>
                </a:solidFill>
                <a:latin typeface="+mj-lt"/>
              </a:rPr>
              <a:t>Billing” Practices</a:t>
            </a:r>
          </a:p>
          <a:p>
            <a:pPr lvl="2">
              <a:lnSpc>
                <a:spcPct val="110000"/>
              </a:lnSpc>
              <a:buFont typeface="Wingdings" panose="05000000000000000000" pitchFamily="2" charset="2"/>
              <a:buChar char="§"/>
            </a:pPr>
            <a:r>
              <a:rPr lang="en-US" sz="1900" dirty="0" smtClean="0">
                <a:solidFill>
                  <a:schemeClr val="tx1"/>
                </a:solidFill>
                <a:latin typeface="+mj-lt"/>
              </a:rPr>
              <a:t>MA AG alleged failure to adequately disclose “out of network” status </a:t>
            </a:r>
            <a:r>
              <a:rPr lang="en-US" sz="1900" dirty="0" smtClean="0">
                <a:solidFill>
                  <a:schemeClr val="tx1"/>
                </a:solidFill>
                <a:latin typeface="+mj-lt"/>
                <a:sym typeface="Wingdings" panose="05000000000000000000" pitchFamily="2" charset="2"/>
              </a:rPr>
              <a:t>bills for “unfairly high charges”</a:t>
            </a:r>
          </a:p>
          <a:p>
            <a:pPr lvl="2">
              <a:lnSpc>
                <a:spcPct val="100000"/>
              </a:lnSpc>
              <a:buFont typeface="Wingdings" panose="05000000000000000000" pitchFamily="2" charset="2"/>
              <a:buChar char="§"/>
            </a:pPr>
            <a:r>
              <a:rPr lang="en-US" sz="1900" dirty="0" smtClean="0">
                <a:solidFill>
                  <a:schemeClr val="tx1"/>
                </a:solidFill>
                <a:latin typeface="+mj-lt"/>
                <a:sym typeface="Wingdings" panose="05000000000000000000" pitchFamily="2" charset="2"/>
              </a:rPr>
              <a:t>Settlement included restitution and debt cancellation for affected consumers</a:t>
            </a:r>
            <a:endParaRPr lang="en-US" sz="1900" dirty="0" smtClean="0">
              <a:solidFill>
                <a:schemeClr val="tx1"/>
              </a:solidFill>
              <a:latin typeface="+mj-lt"/>
            </a:endParaRPr>
          </a:p>
          <a:p>
            <a:pPr>
              <a:lnSpc>
                <a:spcPct val="100000"/>
              </a:lnSpc>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46518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Fraud</a:t>
            </a:r>
            <a:endParaRPr lang="en-US" dirty="0"/>
          </a:p>
        </p:txBody>
      </p:sp>
      <p:sp>
        <p:nvSpPr>
          <p:cNvPr id="3" name="Content Placeholder 2"/>
          <p:cNvSpPr>
            <a:spLocks noGrp="1"/>
          </p:cNvSpPr>
          <p:nvPr>
            <p:ph idx="1"/>
          </p:nvPr>
        </p:nvSpPr>
        <p:spPr/>
        <p:txBody>
          <a:bodyPr>
            <a:normAutofit/>
          </a:bodyPr>
          <a:lstStyle/>
          <a:p>
            <a:pPr>
              <a:lnSpc>
                <a:spcPct val="100000"/>
              </a:lnSpc>
              <a:buFont typeface="Arial" panose="020B0604020202020204" pitchFamily="34" charset="0"/>
              <a:buChar char="•"/>
            </a:pPr>
            <a:r>
              <a:rPr lang="en-US" dirty="0" smtClean="0">
                <a:latin typeface="+mj-lt"/>
              </a:rPr>
              <a:t> </a:t>
            </a:r>
            <a:r>
              <a:rPr lang="en-US" dirty="0" smtClean="0">
                <a:solidFill>
                  <a:schemeClr val="tx1"/>
                </a:solidFill>
              </a:rPr>
              <a:t>There </a:t>
            </a:r>
            <a:r>
              <a:rPr lang="en-US" dirty="0">
                <a:solidFill>
                  <a:schemeClr val="tx1"/>
                </a:solidFill>
              </a:rPr>
              <a:t>is a special Medicaid Fraud Control Unit </a:t>
            </a:r>
            <a:r>
              <a:rPr lang="en-US" dirty="0" smtClean="0">
                <a:solidFill>
                  <a:schemeClr val="tx1"/>
                </a:solidFill>
              </a:rPr>
              <a:t>in </a:t>
            </a:r>
            <a:r>
              <a:rPr lang="en-US" dirty="0">
                <a:solidFill>
                  <a:schemeClr val="tx1"/>
                </a:solidFill>
              </a:rPr>
              <a:t>all states but one, and many are housed in the AG’s </a:t>
            </a:r>
            <a:r>
              <a:rPr lang="en-US" dirty="0" smtClean="0">
                <a:solidFill>
                  <a:schemeClr val="tx1"/>
                </a:solidFill>
              </a:rPr>
              <a:t>Office</a:t>
            </a:r>
          </a:p>
          <a:p>
            <a:pPr>
              <a:lnSpc>
                <a:spcPct val="100000"/>
              </a:lnSpc>
              <a:buFont typeface="Arial" panose="020B0604020202020204" pitchFamily="34" charset="0"/>
              <a:buChar char="•"/>
            </a:pPr>
            <a:r>
              <a:rPr lang="en-US" dirty="0" smtClean="0">
                <a:solidFill>
                  <a:schemeClr val="tx1"/>
                </a:solidFill>
              </a:rPr>
              <a:t> Because Medicaid is run jointly by the states and the feds, healthcare providers being investigated for fraud in the delivery of healthcare may face the combined forces of the USDOJ and </a:t>
            </a:r>
            <a:r>
              <a:rPr lang="en-US" dirty="0">
                <a:solidFill>
                  <a:schemeClr val="tx1"/>
                </a:solidFill>
              </a:rPr>
              <a:t>s</a:t>
            </a:r>
            <a:r>
              <a:rPr lang="en-US" dirty="0" smtClean="0">
                <a:solidFill>
                  <a:schemeClr val="tx1"/>
                </a:solidFill>
              </a:rPr>
              <a:t>tate AGs</a:t>
            </a:r>
          </a:p>
          <a:p>
            <a:pPr lvl="1">
              <a:lnSpc>
                <a:spcPct val="100000"/>
              </a:lnSpc>
              <a:buFont typeface="Arial" panose="020B0604020202020204" pitchFamily="34" charset="0"/>
              <a:buChar char="•"/>
            </a:pPr>
            <a:r>
              <a:rPr lang="en-US" dirty="0" smtClean="0">
                <a:solidFill>
                  <a:schemeClr val="tx1"/>
                </a:solidFill>
                <a:latin typeface="+mj-lt"/>
              </a:rPr>
              <a:t>These cases can be civil, criminal or both</a:t>
            </a:r>
          </a:p>
          <a:p>
            <a:pPr>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Kickbacks that violate state or federal law are a frequent target for enforcement, as well as false claims</a:t>
            </a:r>
          </a:p>
          <a:p>
            <a:pPr marL="0" indent="0">
              <a:buNone/>
            </a:pPr>
            <a:endParaRPr lang="en-US" dirty="0" smtClean="0">
              <a:latin typeface="+mj-lt"/>
            </a:endParaRPr>
          </a:p>
          <a:p>
            <a:pPr>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30729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Fraud</a:t>
            </a:r>
            <a:endParaRPr lang="en-US" dirty="0"/>
          </a:p>
        </p:txBody>
      </p:sp>
      <p:sp>
        <p:nvSpPr>
          <p:cNvPr id="3" name="Content Placeholder 2"/>
          <p:cNvSpPr>
            <a:spLocks noGrp="1"/>
          </p:cNvSpPr>
          <p:nvPr>
            <p:ph idx="1"/>
          </p:nvPr>
        </p:nvSpPr>
        <p:spPr/>
        <p:txBody>
          <a:bodyPr>
            <a:normAutofit/>
          </a:bodyPr>
          <a:lstStyle/>
          <a:p>
            <a:pPr>
              <a:lnSpc>
                <a:spcPct val="100000"/>
              </a:lnSpc>
              <a:buFont typeface="Arial" panose="020B0604020202020204" pitchFamily="34" charset="0"/>
              <a:buChar char="•"/>
            </a:pPr>
            <a:r>
              <a:rPr lang="en-US" dirty="0" smtClean="0">
                <a:latin typeface="+mj-lt"/>
              </a:rPr>
              <a:t> </a:t>
            </a:r>
            <a:r>
              <a:rPr lang="en-US" dirty="0" smtClean="0">
                <a:solidFill>
                  <a:schemeClr val="tx1"/>
                </a:solidFill>
              </a:rPr>
              <a:t>State </a:t>
            </a:r>
            <a:r>
              <a:rPr lang="en-US" dirty="0">
                <a:solidFill>
                  <a:schemeClr val="tx1"/>
                </a:solidFill>
              </a:rPr>
              <a:t>AGs </a:t>
            </a:r>
            <a:r>
              <a:rPr lang="en-US" dirty="0" smtClean="0">
                <a:solidFill>
                  <a:schemeClr val="tx1"/>
                </a:solidFill>
              </a:rPr>
              <a:t>pay close attention to pricing </a:t>
            </a:r>
            <a:r>
              <a:rPr lang="en-US" dirty="0">
                <a:solidFill>
                  <a:schemeClr val="tx1"/>
                </a:solidFill>
              </a:rPr>
              <a:t>and billing </a:t>
            </a:r>
            <a:r>
              <a:rPr lang="en-US" dirty="0" smtClean="0">
                <a:solidFill>
                  <a:schemeClr val="tx1"/>
                </a:solidFill>
              </a:rPr>
              <a:t>issues, </a:t>
            </a:r>
            <a:r>
              <a:rPr lang="en-US" dirty="0">
                <a:solidFill>
                  <a:schemeClr val="tx1"/>
                </a:solidFill>
              </a:rPr>
              <a:t>particularly when it comes to billing of the government through </a:t>
            </a:r>
            <a:r>
              <a:rPr lang="en-US" dirty="0" smtClean="0">
                <a:solidFill>
                  <a:schemeClr val="tx1"/>
                </a:solidFill>
              </a:rPr>
              <a:t>Medicaid</a:t>
            </a:r>
            <a:r>
              <a:rPr lang="en-US" b="1" dirty="0" smtClean="0">
                <a:solidFill>
                  <a:schemeClr val="tx1"/>
                </a:solidFill>
              </a:rPr>
              <a:t>   </a:t>
            </a:r>
          </a:p>
          <a:p>
            <a:pPr lvl="1">
              <a:lnSpc>
                <a:spcPct val="100000"/>
              </a:lnSpc>
              <a:buFont typeface="Courier New" panose="02070309020205020404" pitchFamily="49" charset="0"/>
              <a:buChar char="o"/>
            </a:pPr>
            <a:r>
              <a:rPr lang="en-US" dirty="0">
                <a:solidFill>
                  <a:schemeClr val="tx1"/>
                </a:solidFill>
                <a:latin typeface="+mj-lt"/>
              </a:rPr>
              <a:t>11/10/21: </a:t>
            </a:r>
            <a:r>
              <a:rPr lang="en-US" i="1" dirty="0">
                <a:solidFill>
                  <a:schemeClr val="accent2"/>
                </a:solidFill>
                <a:latin typeface="+mj-lt"/>
              </a:rPr>
              <a:t>Attorney General Ford Announces Sentencing of Las Vegas Medicaid Provider Aaron </a:t>
            </a:r>
            <a:r>
              <a:rPr lang="en-US" i="1" dirty="0" smtClean="0">
                <a:solidFill>
                  <a:schemeClr val="accent2"/>
                </a:solidFill>
                <a:latin typeface="+mj-lt"/>
              </a:rPr>
              <a:t>Williams</a:t>
            </a:r>
          </a:p>
          <a:p>
            <a:pPr>
              <a:lnSpc>
                <a:spcPct val="100000"/>
              </a:lnSpc>
              <a:buFont typeface="Arial" panose="020B0604020202020204" pitchFamily="34" charset="0"/>
              <a:buChar char="•"/>
            </a:pPr>
            <a:r>
              <a:rPr lang="en-US" b="1" dirty="0" smtClean="0">
                <a:solidFill>
                  <a:schemeClr val="tx1"/>
                </a:solidFill>
                <a:latin typeface="+mj-lt"/>
              </a:rPr>
              <a:t> </a:t>
            </a:r>
            <a:r>
              <a:rPr lang="en-US" dirty="0" smtClean="0">
                <a:solidFill>
                  <a:schemeClr val="tx1"/>
                </a:solidFill>
              </a:rPr>
              <a:t>States such as Massachusetts have been especially active this year in this area</a:t>
            </a:r>
          </a:p>
          <a:p>
            <a:pPr lvl="1">
              <a:lnSpc>
                <a:spcPct val="100000"/>
              </a:lnSpc>
              <a:buFont typeface="Courier New" panose="02070309020205020404" pitchFamily="49" charset="0"/>
              <a:buChar char="o"/>
            </a:pPr>
            <a:r>
              <a:rPr lang="en-US" dirty="0" smtClean="0">
                <a:solidFill>
                  <a:schemeClr val="tx1"/>
                </a:solidFill>
                <a:latin typeface="+mj-lt"/>
              </a:rPr>
              <a:t>11/18/21: </a:t>
            </a:r>
            <a:r>
              <a:rPr lang="en-US" i="1" dirty="0">
                <a:solidFill>
                  <a:schemeClr val="accent2"/>
                </a:solidFill>
                <a:latin typeface="+mj-lt"/>
              </a:rPr>
              <a:t>AG Healey Secures $800,000 From Jamaica Plain Pharmacy Over Unlawful Auto-Refill Practices and Billing </a:t>
            </a:r>
            <a:r>
              <a:rPr lang="en-US" i="1" dirty="0" err="1">
                <a:solidFill>
                  <a:schemeClr val="accent2"/>
                </a:solidFill>
                <a:latin typeface="+mj-lt"/>
              </a:rPr>
              <a:t>MassHealth</a:t>
            </a:r>
            <a:r>
              <a:rPr lang="en-US" i="1" dirty="0">
                <a:solidFill>
                  <a:schemeClr val="accent2"/>
                </a:solidFill>
                <a:latin typeface="+mj-lt"/>
              </a:rPr>
              <a:t> for Prescriptions That Were Not </a:t>
            </a:r>
            <a:r>
              <a:rPr lang="en-US" i="1" dirty="0" smtClean="0">
                <a:solidFill>
                  <a:schemeClr val="accent2"/>
                </a:solidFill>
                <a:latin typeface="+mj-lt"/>
              </a:rPr>
              <a:t>Provided</a:t>
            </a:r>
          </a:p>
          <a:p>
            <a:pPr lvl="1">
              <a:lnSpc>
                <a:spcPct val="100000"/>
              </a:lnSpc>
              <a:buFont typeface="Courier New" panose="02070309020205020404" pitchFamily="49" charset="0"/>
              <a:buChar char="o"/>
            </a:pPr>
            <a:r>
              <a:rPr lang="en-US" dirty="0" smtClean="0">
                <a:solidFill>
                  <a:schemeClr val="tx1"/>
                </a:solidFill>
                <a:latin typeface="+mj-lt"/>
              </a:rPr>
              <a:t>11/19/21: </a:t>
            </a:r>
            <a:r>
              <a:rPr lang="en-US" i="1" dirty="0">
                <a:solidFill>
                  <a:schemeClr val="accent2"/>
                </a:solidFill>
                <a:latin typeface="+mj-lt"/>
              </a:rPr>
              <a:t>AG Healey Secures $1.2 Million From Brockton Home Health Agency That Falsely Billed </a:t>
            </a:r>
            <a:r>
              <a:rPr lang="en-US" i="1" dirty="0" err="1" smtClean="0">
                <a:solidFill>
                  <a:schemeClr val="accent2"/>
                </a:solidFill>
                <a:latin typeface="+mj-lt"/>
              </a:rPr>
              <a:t>MassHealth</a:t>
            </a:r>
            <a:endParaRPr lang="en-US" i="1" dirty="0" smtClean="0">
              <a:solidFill>
                <a:schemeClr val="accent2"/>
              </a:solidFill>
              <a:latin typeface="+mj-lt"/>
            </a:endParaRPr>
          </a:p>
          <a:p>
            <a:pPr lvl="1">
              <a:lnSpc>
                <a:spcPct val="100000"/>
              </a:lnSpc>
              <a:buFont typeface="Courier New" panose="02070309020205020404" pitchFamily="49" charset="0"/>
              <a:buChar char="o"/>
            </a:pPr>
            <a:r>
              <a:rPr lang="en-US" dirty="0" smtClean="0">
                <a:solidFill>
                  <a:schemeClr val="tx1"/>
                </a:solidFill>
                <a:latin typeface="+mj-lt"/>
              </a:rPr>
              <a:t>11/19/21: </a:t>
            </a:r>
            <a:r>
              <a:rPr lang="en-US" i="1" dirty="0">
                <a:solidFill>
                  <a:schemeClr val="accent2"/>
                </a:solidFill>
                <a:latin typeface="+mj-lt"/>
              </a:rPr>
              <a:t>AG Healey Sues Home Health Agency for Providing Services Without Physician Authorization</a:t>
            </a:r>
          </a:p>
          <a:p>
            <a:pPr lvl="1">
              <a:buFont typeface="Arial" panose="020B0604020202020204" pitchFamily="34" charset="0"/>
              <a:buChar char="•"/>
            </a:pPr>
            <a:endParaRPr lang="en-US" dirty="0" smtClean="0">
              <a:latin typeface="+mj-lt"/>
            </a:endParaRPr>
          </a:p>
          <a:p>
            <a:pPr>
              <a:buFont typeface="Arial" panose="020B0604020202020204" pitchFamily="34" charset="0"/>
              <a:buChar char="•"/>
            </a:pPr>
            <a:endParaRPr lang="en-US" dirty="0" smtClean="0">
              <a:latin typeface="+mj-lt"/>
            </a:endParaRPr>
          </a:p>
          <a:p>
            <a:pPr marL="0" indent="0">
              <a:buNone/>
            </a:pPr>
            <a:endParaRPr lang="en-US" dirty="0" smtClean="0">
              <a:latin typeface="+mj-lt"/>
            </a:endParaRPr>
          </a:p>
          <a:p>
            <a:pPr>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36821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Telehealth &amp; Other Digital Services</a:t>
            </a:r>
            <a:endParaRPr lang="en-US" dirty="0"/>
          </a:p>
        </p:txBody>
      </p:sp>
      <p:sp>
        <p:nvSpPr>
          <p:cNvPr id="3" name="Content Placeholder 2"/>
          <p:cNvSpPr>
            <a:spLocks noGrp="1"/>
          </p:cNvSpPr>
          <p:nvPr>
            <p:ph idx="1"/>
          </p:nvPr>
        </p:nvSpPr>
        <p:spPr>
          <a:xfrm>
            <a:off x="1097280" y="1845734"/>
            <a:ext cx="10058400" cy="3928766"/>
          </a:xfrm>
        </p:spPr>
        <p:txBody>
          <a:bodyPr>
            <a:normAutofit lnSpcReduction="10000"/>
          </a:bodyPr>
          <a:lstStyle/>
          <a:p>
            <a:pPr>
              <a:lnSpc>
                <a:spcPct val="100000"/>
              </a:lnSpc>
              <a:buFont typeface="Arial" panose="020B0604020202020204" pitchFamily="34" charset="0"/>
              <a:buChar char="•"/>
            </a:pPr>
            <a:r>
              <a:rPr lang="en-US" b="1" dirty="0" smtClean="0">
                <a:latin typeface="+mj-lt"/>
              </a:rPr>
              <a:t> </a:t>
            </a:r>
            <a:r>
              <a:rPr lang="en-US" dirty="0" smtClean="0">
                <a:solidFill>
                  <a:schemeClr val="tx1"/>
                </a:solidFill>
              </a:rPr>
              <a:t>The pandemic renewed state AG attention to telehealth and digital services </a:t>
            </a:r>
          </a:p>
          <a:p>
            <a:pPr lvl="1">
              <a:lnSpc>
                <a:spcPct val="100000"/>
              </a:lnSpc>
              <a:buFont typeface="Arial" panose="020B0604020202020204" pitchFamily="34" charset="0"/>
              <a:buChar char="•"/>
            </a:pPr>
            <a:r>
              <a:rPr lang="en-US" dirty="0" smtClean="0">
                <a:solidFill>
                  <a:schemeClr val="tx1"/>
                </a:solidFill>
                <a:latin typeface="+mj-lt"/>
              </a:rPr>
              <a:t>Many state AGs expressly supported legislation removing barriers to telehealth services that long-existed in their respective states</a:t>
            </a:r>
          </a:p>
          <a:p>
            <a:pPr marL="384048" lvl="2" indent="0">
              <a:lnSpc>
                <a:spcPct val="100000"/>
              </a:lnSpc>
              <a:buNone/>
            </a:pPr>
            <a:r>
              <a:rPr lang="en-US" sz="1800" dirty="0" smtClean="0">
                <a:solidFill>
                  <a:srgbClr val="008C9F"/>
                </a:solidFill>
                <a:latin typeface="+mj-lt"/>
              </a:rPr>
              <a:t>	“</a:t>
            </a:r>
            <a:r>
              <a:rPr lang="en-US" sz="1800" dirty="0">
                <a:solidFill>
                  <a:srgbClr val="008C9F"/>
                </a:solidFill>
                <a:latin typeface="+mj-lt"/>
              </a:rPr>
              <a:t>If the current regulations on telehealth weren’t needed in the midst of a global </a:t>
            </a:r>
            <a:r>
              <a:rPr lang="en-US" sz="1800" dirty="0" smtClean="0">
                <a:solidFill>
                  <a:srgbClr val="008C9F"/>
                </a:solidFill>
                <a:latin typeface="+mj-lt"/>
              </a:rPr>
              <a:t>pandemic</a:t>
            </a:r>
            <a:r>
              <a:rPr lang="en-US" sz="1800" dirty="0">
                <a:solidFill>
                  <a:srgbClr val="008C9F"/>
                </a:solidFill>
                <a:latin typeface="+mj-lt"/>
              </a:rPr>
              <a:t>, they </a:t>
            </a:r>
            <a:r>
              <a:rPr lang="en-US" sz="1800" dirty="0" smtClean="0">
                <a:solidFill>
                  <a:srgbClr val="008C9F"/>
                </a:solidFill>
                <a:latin typeface="+mj-lt"/>
              </a:rPr>
              <a:t>	weren’t </a:t>
            </a:r>
            <a:r>
              <a:rPr lang="en-US" sz="1800" dirty="0">
                <a:solidFill>
                  <a:srgbClr val="008C9F"/>
                </a:solidFill>
                <a:latin typeface="+mj-lt"/>
              </a:rPr>
              <a:t>necessary in the first place,”</a:t>
            </a:r>
            <a:r>
              <a:rPr lang="en-US" sz="1800" dirty="0">
                <a:latin typeface="+mj-lt"/>
              </a:rPr>
              <a:t> </a:t>
            </a:r>
            <a:endParaRPr lang="en-US" sz="1800" dirty="0" smtClean="0">
              <a:latin typeface="+mj-lt"/>
            </a:endParaRPr>
          </a:p>
          <a:p>
            <a:pPr marL="566928" lvl="3" indent="0">
              <a:lnSpc>
                <a:spcPct val="100000"/>
              </a:lnSpc>
              <a:buNone/>
            </a:pPr>
            <a:r>
              <a:rPr lang="en-US" sz="1800" dirty="0">
                <a:solidFill>
                  <a:schemeClr val="tx1"/>
                </a:solidFill>
                <a:latin typeface="+mj-lt"/>
              </a:rPr>
              <a:t>	</a:t>
            </a:r>
            <a:r>
              <a:rPr lang="en-US" sz="1800" dirty="0" smtClean="0">
                <a:solidFill>
                  <a:schemeClr val="tx1"/>
                </a:solidFill>
                <a:latin typeface="+mj-lt"/>
              </a:rPr>
              <a:t>	- Montana </a:t>
            </a:r>
            <a:r>
              <a:rPr lang="en-US" sz="1800" dirty="0">
                <a:solidFill>
                  <a:schemeClr val="tx1"/>
                </a:solidFill>
                <a:latin typeface="+mj-lt"/>
              </a:rPr>
              <a:t>Attorney General Austin Knudsen </a:t>
            </a:r>
            <a:r>
              <a:rPr lang="en-US" sz="1800" dirty="0" smtClean="0">
                <a:solidFill>
                  <a:schemeClr val="tx1"/>
                </a:solidFill>
                <a:latin typeface="+mj-lt"/>
              </a:rPr>
              <a:t>regarding HB 43</a:t>
            </a:r>
            <a:endParaRPr lang="en-US" sz="1800" dirty="0">
              <a:solidFill>
                <a:schemeClr val="tx1"/>
              </a:solidFill>
              <a:latin typeface="+mj-lt"/>
            </a:endParaRPr>
          </a:p>
          <a:p>
            <a:pPr marL="566928" lvl="3" indent="0">
              <a:lnSpc>
                <a:spcPct val="100000"/>
              </a:lnSpc>
              <a:buNone/>
            </a:pPr>
            <a:endParaRPr lang="en-US" sz="2000" dirty="0" smtClean="0">
              <a:solidFill>
                <a:schemeClr val="tx1"/>
              </a:solidFill>
              <a:latin typeface="+mj-lt"/>
            </a:endParaRPr>
          </a:p>
          <a:p>
            <a:pPr>
              <a:lnSpc>
                <a:spcPct val="100000"/>
              </a:lnSpc>
              <a:buFont typeface="Arial" panose="020B0604020202020204" pitchFamily="34" charset="0"/>
              <a:buChar char="•"/>
            </a:pPr>
            <a:r>
              <a:rPr lang="en-US" sz="2200" dirty="0" smtClean="0">
                <a:solidFill>
                  <a:schemeClr val="tx1"/>
                </a:solidFill>
                <a:latin typeface="+mj-lt"/>
              </a:rPr>
              <a:t> </a:t>
            </a:r>
            <a:r>
              <a:rPr lang="en-US" dirty="0" smtClean="0">
                <a:solidFill>
                  <a:schemeClr val="tx1"/>
                </a:solidFill>
              </a:rPr>
              <a:t>Consumer protection investigations were launched, focusing on deceptive advertising claims, failure to deliver products or services, and whether providers (e.g. online pharmacies) were in compliance with state licensing laws</a:t>
            </a:r>
          </a:p>
          <a:p>
            <a:r>
              <a:rPr lang="en-US" dirty="0"/>
              <a:t>  </a:t>
            </a:r>
          </a:p>
          <a:p>
            <a:pPr>
              <a:buFont typeface="Arial" panose="020B0604020202020204" pitchFamily="34" charset="0"/>
              <a:buChar char="•"/>
            </a:pPr>
            <a:endParaRPr lang="en-US" dirty="0" smtClean="0">
              <a:latin typeface="+mj-lt"/>
            </a:endParaRPr>
          </a:p>
          <a:p>
            <a:pPr marL="0" indent="0">
              <a:buNone/>
            </a:pPr>
            <a:endParaRPr lang="en-US" dirty="0" smtClean="0">
              <a:latin typeface="+mj-lt"/>
            </a:endParaRPr>
          </a:p>
          <a:p>
            <a:pPr>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08190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Telehealth &amp; Other Digital Services</a:t>
            </a:r>
            <a:endParaRPr lang="en-US" dirty="0"/>
          </a:p>
        </p:txBody>
      </p:sp>
      <p:sp>
        <p:nvSpPr>
          <p:cNvPr id="3" name="Content Placeholder 2"/>
          <p:cNvSpPr>
            <a:spLocks noGrp="1"/>
          </p:cNvSpPr>
          <p:nvPr>
            <p:ph idx="1"/>
          </p:nvPr>
        </p:nvSpPr>
        <p:spPr>
          <a:xfrm>
            <a:off x="1097281" y="1845733"/>
            <a:ext cx="7668768" cy="4197257"/>
          </a:xfrm>
        </p:spPr>
        <p:txBody>
          <a:bodyPr>
            <a:normAutofit/>
          </a:bodyPr>
          <a:lstStyle/>
          <a:p>
            <a:pPr>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Digital </a:t>
            </a:r>
            <a:r>
              <a:rPr lang="en-US" dirty="0">
                <a:solidFill>
                  <a:schemeClr val="tx1"/>
                </a:solidFill>
              </a:rPr>
              <a:t>service providers should heed cross-border licensing requirements and state board jurisdictional authority</a:t>
            </a:r>
          </a:p>
          <a:p>
            <a:pPr lvl="1">
              <a:lnSpc>
                <a:spcPct val="100000"/>
              </a:lnSpc>
              <a:buFont typeface="Courier New" panose="02070309020205020404" pitchFamily="49" charset="0"/>
              <a:buChar char="o"/>
            </a:pPr>
            <a:r>
              <a:rPr lang="en-US" dirty="0" smtClean="0">
                <a:solidFill>
                  <a:schemeClr val="tx1"/>
                </a:solidFill>
                <a:latin typeface="+mj-lt"/>
              </a:rPr>
              <a:t> State </a:t>
            </a:r>
            <a:r>
              <a:rPr lang="en-US" dirty="0">
                <a:solidFill>
                  <a:schemeClr val="tx1"/>
                </a:solidFill>
                <a:latin typeface="+mj-lt"/>
              </a:rPr>
              <a:t>AGs may coordinate with other state agencies/boards with concurrent jurisdiction</a:t>
            </a:r>
          </a:p>
          <a:p>
            <a:pPr>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Brick-and-mortar </a:t>
            </a:r>
            <a:r>
              <a:rPr lang="en-US" dirty="0">
                <a:solidFill>
                  <a:schemeClr val="tx1"/>
                </a:solidFill>
              </a:rPr>
              <a:t>establishments are lobbying </a:t>
            </a:r>
            <a:r>
              <a:rPr lang="en-US" dirty="0" smtClean="0">
                <a:solidFill>
                  <a:schemeClr val="tx1"/>
                </a:solidFill>
              </a:rPr>
              <a:t>state </a:t>
            </a:r>
            <a:r>
              <a:rPr lang="en-US" dirty="0">
                <a:solidFill>
                  <a:schemeClr val="tx1"/>
                </a:solidFill>
              </a:rPr>
              <a:t>AGs to encourage them to exert greater regulatory control over telehealth providers</a:t>
            </a:r>
          </a:p>
          <a:p>
            <a:pPr lvl="1">
              <a:lnSpc>
                <a:spcPct val="100000"/>
              </a:lnSpc>
              <a:buFont typeface="Arial" panose="020B0604020202020204" pitchFamily="34" charset="0"/>
              <a:buChar char="•"/>
            </a:pPr>
            <a:r>
              <a:rPr lang="en-US" dirty="0" smtClean="0">
                <a:solidFill>
                  <a:schemeClr val="tx1"/>
                </a:solidFill>
                <a:latin typeface="+mj-lt"/>
              </a:rPr>
              <a:t> Many </a:t>
            </a:r>
            <a:r>
              <a:rPr lang="en-US" dirty="0">
                <a:solidFill>
                  <a:schemeClr val="tx1"/>
                </a:solidFill>
                <a:latin typeface="+mj-lt"/>
              </a:rPr>
              <a:t>online providers are aware of this activity and are seeking to combat it with their own </a:t>
            </a:r>
            <a:r>
              <a:rPr lang="en-US" dirty="0" smtClean="0">
                <a:solidFill>
                  <a:schemeClr val="tx1"/>
                </a:solidFill>
                <a:latin typeface="+mj-lt"/>
              </a:rPr>
              <a:t>messaging</a:t>
            </a:r>
          </a:p>
          <a:p>
            <a:pPr>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Connected devices and health data collection is also drawing increased AG scrutiny</a:t>
            </a:r>
          </a:p>
          <a:p>
            <a:pPr lvl="2">
              <a:buFont typeface="Arial" panose="020B0604020202020204" pitchFamily="34" charset="0"/>
              <a:buChar char="•"/>
            </a:pPr>
            <a:endParaRPr lang="en-US" dirty="0" smtClean="0">
              <a:solidFill>
                <a:schemeClr val="tx1"/>
              </a:solidFill>
              <a:latin typeface="+mj-lt"/>
            </a:endParaRPr>
          </a:p>
          <a:p>
            <a:pPr marL="0" indent="0">
              <a:buNone/>
            </a:pPr>
            <a:endParaRPr lang="en-US" sz="1400" dirty="0" smtClean="0">
              <a:solidFill>
                <a:schemeClr val="tx1"/>
              </a:solidFill>
              <a:latin typeface="+mj-lt"/>
            </a:endParaRPr>
          </a:p>
          <a:p>
            <a:pPr>
              <a:buFont typeface="Arial" panose="020B0604020202020204" pitchFamily="34" charset="0"/>
              <a:buChar char="•"/>
            </a:pPr>
            <a:endParaRPr lang="en-US"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791" y="1845733"/>
            <a:ext cx="2389632" cy="3578352"/>
          </a:xfrm>
          <a:prstGeom prst="rect">
            <a:avLst/>
          </a:prstGeom>
        </p:spPr>
      </p:pic>
    </p:spTree>
    <p:extLst>
      <p:ext uri="{BB962C8B-B14F-4D97-AF65-F5344CB8AC3E}">
        <p14:creationId xmlns:p14="http://schemas.microsoft.com/office/powerpoint/2010/main" val="246835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Telehealth &amp; Other Digital Services</a:t>
            </a:r>
            <a:endParaRPr lang="en-US" dirty="0"/>
          </a:p>
        </p:txBody>
      </p:sp>
      <p:sp>
        <p:nvSpPr>
          <p:cNvPr id="3" name="Content Placeholder 2"/>
          <p:cNvSpPr>
            <a:spLocks noGrp="1"/>
          </p:cNvSpPr>
          <p:nvPr>
            <p:ph idx="1"/>
          </p:nvPr>
        </p:nvSpPr>
        <p:spPr>
          <a:xfrm>
            <a:off x="1097280" y="1845733"/>
            <a:ext cx="8220890" cy="4197257"/>
          </a:xfrm>
        </p:spPr>
        <p:txBody>
          <a:bodyPr>
            <a:normAutofit/>
          </a:bodyPr>
          <a:lstStyle/>
          <a:p>
            <a:pPr>
              <a:lnSpc>
                <a:spcPct val="100000"/>
              </a:lnSpc>
              <a:buFont typeface="Arial" panose="020B0604020202020204" pitchFamily="34" charset="0"/>
              <a:buChar char="•"/>
            </a:pPr>
            <a:r>
              <a:rPr lang="en-US" dirty="0" smtClean="0">
                <a:solidFill>
                  <a:schemeClr val="tx1"/>
                </a:solidFill>
              </a:rPr>
              <a:t> Contact tracing drew particular attention from State AGs during the pandemic</a:t>
            </a:r>
          </a:p>
          <a:p>
            <a:pPr lvl="1">
              <a:lnSpc>
                <a:spcPct val="100000"/>
              </a:lnSpc>
              <a:buFont typeface="Courier New" panose="02070309020205020404" pitchFamily="49" charset="0"/>
              <a:buChar char="o"/>
            </a:pPr>
            <a:r>
              <a:rPr lang="en-US" dirty="0" smtClean="0">
                <a:solidFill>
                  <a:schemeClr val="tx1"/>
                </a:solidFill>
                <a:latin typeface="+mj-lt"/>
              </a:rPr>
              <a:t> Some AGs vocally supported the introduction of new legislation to address privacy concerns</a:t>
            </a:r>
          </a:p>
          <a:p>
            <a:pPr marL="201168" lvl="1" indent="0">
              <a:lnSpc>
                <a:spcPct val="100000"/>
              </a:lnSpc>
              <a:buNone/>
            </a:pPr>
            <a:r>
              <a:rPr lang="en-US" dirty="0" smtClean="0">
                <a:solidFill>
                  <a:srgbClr val="005771"/>
                </a:solidFill>
                <a:latin typeface="+mj-lt"/>
              </a:rPr>
              <a:t>	“</a:t>
            </a:r>
            <a:r>
              <a:rPr lang="en-US" dirty="0" smtClean="0">
                <a:solidFill>
                  <a:srgbClr val="008C9F"/>
                </a:solidFill>
                <a:latin typeface="+mj-lt"/>
              </a:rPr>
              <a:t>While contact tracing is a familiar tool to the public health community, the 	anticipated scope of expansion of the practice during the COVID-19 pandemic 	is certain to present challenging legal issues not addressed by current Kansas 	law,” </a:t>
            </a:r>
          </a:p>
          <a:p>
            <a:pPr marL="201168" lvl="1" indent="0">
              <a:lnSpc>
                <a:spcPct val="100000"/>
              </a:lnSpc>
              <a:buNone/>
            </a:pPr>
            <a:r>
              <a:rPr lang="en-US" dirty="0">
                <a:solidFill>
                  <a:srgbClr val="008C9F"/>
                </a:solidFill>
                <a:latin typeface="+mj-lt"/>
              </a:rPr>
              <a:t>		</a:t>
            </a:r>
            <a:r>
              <a:rPr lang="en-US" dirty="0" smtClean="0">
                <a:solidFill>
                  <a:schemeClr val="tx1"/>
                </a:solidFill>
                <a:latin typeface="+mj-lt"/>
              </a:rPr>
              <a:t>– AG Derek Schmidt</a:t>
            </a:r>
          </a:p>
          <a:p>
            <a:pPr lvl="1">
              <a:lnSpc>
                <a:spcPct val="100000"/>
              </a:lnSpc>
              <a:buFont typeface="Courier New" panose="02070309020205020404" pitchFamily="49" charset="0"/>
              <a:buChar char="o"/>
            </a:pPr>
            <a:r>
              <a:rPr lang="en-US" sz="2000" dirty="0" smtClean="0">
                <a:solidFill>
                  <a:schemeClr val="tx1"/>
                </a:solidFill>
                <a:latin typeface="+mj-lt"/>
              </a:rPr>
              <a:t> </a:t>
            </a:r>
            <a:r>
              <a:rPr lang="en-US" dirty="0" smtClean="0">
                <a:solidFill>
                  <a:schemeClr val="tx1"/>
                </a:solidFill>
                <a:latin typeface="+mj-lt"/>
              </a:rPr>
              <a:t>Others engaged directly with industry and large technology providers</a:t>
            </a:r>
          </a:p>
          <a:p>
            <a:pPr lvl="2">
              <a:lnSpc>
                <a:spcPct val="100000"/>
              </a:lnSpc>
              <a:buFont typeface="Wingdings" panose="05000000000000000000" pitchFamily="2" charset="2"/>
              <a:buChar char="§"/>
            </a:pPr>
            <a:r>
              <a:rPr lang="en-US" sz="2000" dirty="0" smtClean="0">
                <a:solidFill>
                  <a:schemeClr val="tx1"/>
                </a:solidFill>
                <a:latin typeface="+mj-lt"/>
              </a:rPr>
              <a:t> </a:t>
            </a:r>
            <a:r>
              <a:rPr lang="en-US" sz="1800" dirty="0" smtClean="0">
                <a:solidFill>
                  <a:schemeClr val="tx1"/>
                </a:solidFill>
                <a:latin typeface="+mj-lt"/>
              </a:rPr>
              <a:t>6/16/20: </a:t>
            </a:r>
            <a:r>
              <a:rPr lang="en-US" sz="1800" i="1" dirty="0" smtClean="0">
                <a:solidFill>
                  <a:schemeClr val="accent2"/>
                </a:solidFill>
                <a:latin typeface="+mj-lt"/>
              </a:rPr>
              <a:t>Attorney General Rosenblum Leads Coalition Calling on Apple and Google to Ensure Consumer Privacy is Protected with Contact Tracing Apps</a:t>
            </a:r>
          </a:p>
          <a:p>
            <a:pPr lvl="2">
              <a:buFont typeface="Arial" panose="020B0604020202020204" pitchFamily="34" charset="0"/>
              <a:buChar char="•"/>
            </a:pPr>
            <a:endParaRPr lang="en-US" dirty="0" smtClean="0">
              <a:solidFill>
                <a:schemeClr val="tx1"/>
              </a:solidFill>
              <a:latin typeface="+mj-lt"/>
            </a:endParaRPr>
          </a:p>
          <a:p>
            <a:pPr marL="0" indent="0">
              <a:buNone/>
            </a:pPr>
            <a:endParaRPr lang="en-US" sz="1400" dirty="0" smtClean="0">
              <a:solidFill>
                <a:schemeClr val="tx1"/>
              </a:solidFill>
              <a:latin typeface="+mj-lt"/>
            </a:endParaRPr>
          </a:p>
          <a:p>
            <a:pPr>
              <a:buFont typeface="Arial" panose="020B0604020202020204" pitchFamily="34" charset="0"/>
              <a:buChar char="•"/>
            </a:pPr>
            <a:endParaRPr lang="en-US"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170" y="1845733"/>
            <a:ext cx="2279904" cy="3700272"/>
          </a:xfrm>
          <a:prstGeom prst="rect">
            <a:avLst/>
          </a:prstGeom>
        </p:spPr>
      </p:pic>
    </p:spTree>
    <p:extLst>
      <p:ext uri="{BB962C8B-B14F-4D97-AF65-F5344CB8AC3E}">
        <p14:creationId xmlns:p14="http://schemas.microsoft.com/office/powerpoint/2010/main" val="236831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Telehealth &amp; Other Digital Services</a:t>
            </a:r>
            <a:endParaRPr lang="en-US" dirty="0"/>
          </a:p>
        </p:txBody>
      </p:sp>
      <p:sp>
        <p:nvSpPr>
          <p:cNvPr id="3" name="Content Placeholder 2"/>
          <p:cNvSpPr>
            <a:spLocks noGrp="1"/>
          </p:cNvSpPr>
          <p:nvPr>
            <p:ph idx="1"/>
          </p:nvPr>
        </p:nvSpPr>
        <p:spPr>
          <a:xfrm>
            <a:off x="1097280" y="1845733"/>
            <a:ext cx="10058400" cy="4197257"/>
          </a:xfrm>
        </p:spPr>
        <p:txBody>
          <a:bodyPr>
            <a:normAutofit lnSpcReduction="10000"/>
          </a:bodyPr>
          <a:lstStyle/>
          <a:p>
            <a:pPr>
              <a:lnSpc>
                <a:spcPct val="110000"/>
              </a:lnSpc>
              <a:buFont typeface="Arial" panose="020B0604020202020204" pitchFamily="34" charset="0"/>
              <a:buChar char="•"/>
            </a:pPr>
            <a:r>
              <a:rPr lang="en-US" dirty="0" smtClean="0">
                <a:solidFill>
                  <a:schemeClr val="tx1"/>
                </a:solidFill>
              </a:rPr>
              <a:t> FTC’s Health Breach Notification Rule</a:t>
            </a:r>
          </a:p>
          <a:p>
            <a:pPr lvl="1">
              <a:lnSpc>
                <a:spcPct val="110000"/>
              </a:lnSpc>
              <a:buFont typeface="Courier New" panose="02070309020205020404" pitchFamily="49" charset="0"/>
              <a:buChar char="o"/>
            </a:pPr>
            <a:r>
              <a:rPr lang="en-US" dirty="0">
                <a:solidFill>
                  <a:schemeClr val="tx1"/>
                </a:solidFill>
                <a:latin typeface="+mj-lt"/>
              </a:rPr>
              <a:t>R</a:t>
            </a:r>
            <a:r>
              <a:rPr lang="en-US" dirty="0" smtClean="0">
                <a:solidFill>
                  <a:schemeClr val="tx1"/>
                </a:solidFill>
                <a:latin typeface="+mj-lt"/>
              </a:rPr>
              <a:t>equires </a:t>
            </a:r>
            <a:r>
              <a:rPr lang="en-US" dirty="0">
                <a:solidFill>
                  <a:schemeClr val="tx1"/>
                </a:solidFill>
                <a:latin typeface="+mj-lt"/>
              </a:rPr>
              <a:t>certain entities that collect or use health information to notify consumers, the FTC, and, in some cases, the media, if they experience a data </a:t>
            </a:r>
            <a:r>
              <a:rPr lang="en-US" dirty="0" smtClean="0">
                <a:solidFill>
                  <a:schemeClr val="tx1"/>
                </a:solidFill>
                <a:latin typeface="+mj-lt"/>
              </a:rPr>
              <a:t>breach </a:t>
            </a:r>
          </a:p>
          <a:p>
            <a:pPr lvl="2">
              <a:lnSpc>
                <a:spcPct val="110000"/>
              </a:lnSpc>
              <a:buFont typeface="Wingdings" panose="05000000000000000000" pitchFamily="2" charset="2"/>
              <a:buChar char="§"/>
            </a:pPr>
            <a:r>
              <a:rPr lang="en-US" sz="1800" dirty="0" smtClean="0">
                <a:solidFill>
                  <a:schemeClr val="tx1"/>
                </a:solidFill>
                <a:latin typeface="+mj-lt"/>
              </a:rPr>
              <a:t>FTC </a:t>
            </a:r>
            <a:r>
              <a:rPr lang="en-US" sz="1800" dirty="0">
                <a:solidFill>
                  <a:schemeClr val="tx1"/>
                </a:solidFill>
                <a:latin typeface="+mj-lt"/>
              </a:rPr>
              <a:t>can seek $43,792 per violation per day – although it has not yet enforced the </a:t>
            </a:r>
            <a:r>
              <a:rPr lang="en-US" sz="1800" dirty="0" smtClean="0">
                <a:solidFill>
                  <a:schemeClr val="tx1"/>
                </a:solidFill>
                <a:latin typeface="+mj-lt"/>
              </a:rPr>
              <a:t>Rule</a:t>
            </a:r>
          </a:p>
          <a:p>
            <a:pPr lvl="1">
              <a:lnSpc>
                <a:spcPct val="100000"/>
              </a:lnSpc>
              <a:buFont typeface="Courier New" panose="02070309020205020404" pitchFamily="49" charset="0"/>
              <a:buChar char="o"/>
            </a:pPr>
            <a:r>
              <a:rPr lang="en-US" dirty="0">
                <a:solidFill>
                  <a:schemeClr val="tx1"/>
                </a:solidFill>
                <a:latin typeface="+mj-lt"/>
              </a:rPr>
              <a:t>No express authority for AG enforcement, but any enforcement by FTC would likely trigger AG scrutiny</a:t>
            </a:r>
          </a:p>
          <a:p>
            <a:pPr lvl="2">
              <a:lnSpc>
                <a:spcPct val="100000"/>
              </a:lnSpc>
              <a:buFont typeface="Wingdings" panose="05000000000000000000" pitchFamily="2" charset="2"/>
              <a:buChar char="§"/>
            </a:pPr>
            <a:r>
              <a:rPr lang="en-US" sz="1800" dirty="0">
                <a:solidFill>
                  <a:schemeClr val="tx1"/>
                </a:solidFill>
                <a:latin typeface="+mj-lt"/>
              </a:rPr>
              <a:t>Any violation of Rule “shall be treated as an unfair or deceptive act or practice” under the FTC Act</a:t>
            </a:r>
          </a:p>
          <a:p>
            <a:pPr>
              <a:lnSpc>
                <a:spcPct val="110000"/>
              </a:lnSpc>
              <a:buFont typeface="Arial" panose="020B0604020202020204" pitchFamily="34" charset="0"/>
              <a:buChar char="•"/>
            </a:pPr>
            <a:r>
              <a:rPr lang="en-US" dirty="0">
                <a:solidFill>
                  <a:schemeClr val="tx1"/>
                </a:solidFill>
              </a:rPr>
              <a:t>On 9/15, the FTC issued a Policy Statement clarifying that the Rule: </a:t>
            </a:r>
          </a:p>
          <a:p>
            <a:pPr lvl="1">
              <a:lnSpc>
                <a:spcPct val="110000"/>
              </a:lnSpc>
              <a:buFont typeface="Courier New" panose="02070309020205020404" pitchFamily="49" charset="0"/>
              <a:buChar char="o"/>
            </a:pPr>
            <a:r>
              <a:rPr lang="en-US" sz="1900" dirty="0" smtClean="0">
                <a:solidFill>
                  <a:schemeClr val="tx1"/>
                </a:solidFill>
                <a:latin typeface="+mj-lt"/>
              </a:rPr>
              <a:t>Applies </a:t>
            </a:r>
            <a:r>
              <a:rPr lang="en-US" sz="1900" dirty="0">
                <a:solidFill>
                  <a:schemeClr val="tx1"/>
                </a:solidFill>
                <a:latin typeface="+mj-lt"/>
              </a:rPr>
              <a:t>to health app and connected device developers if “they can draw data from multiple sources, and are not covered by a similar rule issued by the Department of Health and Human Services” </a:t>
            </a:r>
            <a:endParaRPr lang="en-US" sz="1900" dirty="0" smtClean="0">
              <a:solidFill>
                <a:schemeClr val="tx1"/>
              </a:solidFill>
              <a:latin typeface="+mj-lt"/>
            </a:endParaRPr>
          </a:p>
          <a:p>
            <a:pPr lvl="1">
              <a:lnSpc>
                <a:spcPct val="110000"/>
              </a:lnSpc>
              <a:buFont typeface="Courier New" panose="02070309020205020404" pitchFamily="49" charset="0"/>
              <a:buChar char="o"/>
            </a:pPr>
            <a:r>
              <a:rPr lang="en-US" sz="1900" dirty="0" smtClean="0">
                <a:solidFill>
                  <a:schemeClr val="tx1"/>
                </a:solidFill>
                <a:latin typeface="+mj-lt"/>
              </a:rPr>
              <a:t>Requires </a:t>
            </a:r>
            <a:r>
              <a:rPr lang="en-US" sz="1900" dirty="0">
                <a:solidFill>
                  <a:schemeClr val="tx1"/>
                </a:solidFill>
                <a:latin typeface="+mj-lt"/>
              </a:rPr>
              <a:t>notification for any unauthorized disclosure of individual personal health information, including sharing of covered information without an individual's authorization </a:t>
            </a:r>
          </a:p>
          <a:p>
            <a:pPr marL="0" indent="0">
              <a:buNone/>
            </a:pPr>
            <a:endParaRPr lang="en-US" sz="1400" dirty="0" smtClean="0">
              <a:solidFill>
                <a:schemeClr val="tx1"/>
              </a:solidFill>
              <a:latin typeface="+mj-lt"/>
            </a:endParaRPr>
          </a:p>
          <a:p>
            <a:pPr>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361197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Antitrust: Mergers, Price Fixing &amp; Non-Compete Investigations</a:t>
            </a:r>
            <a:endParaRPr lang="en-US" dirty="0"/>
          </a:p>
        </p:txBody>
      </p:sp>
      <p:sp>
        <p:nvSpPr>
          <p:cNvPr id="3" name="Content Placeholder 2"/>
          <p:cNvSpPr>
            <a:spLocks noGrp="1"/>
          </p:cNvSpPr>
          <p:nvPr>
            <p:ph idx="1"/>
          </p:nvPr>
        </p:nvSpPr>
        <p:spPr>
          <a:xfrm>
            <a:off x="1097280" y="1845734"/>
            <a:ext cx="10058400" cy="4250266"/>
          </a:xfrm>
        </p:spPr>
        <p:txBody>
          <a:bodyPr>
            <a:normAutofit fontScale="92500" lnSpcReduction="10000"/>
          </a:bodyPr>
          <a:lstStyle/>
          <a:p>
            <a:pPr>
              <a:lnSpc>
                <a:spcPct val="110000"/>
              </a:lnSpc>
              <a:buFont typeface="Arial" panose="020B0604020202020204" pitchFamily="34" charset="0"/>
              <a:buChar char="•"/>
            </a:pPr>
            <a:r>
              <a:rPr lang="en-US" b="1" dirty="0" smtClean="0">
                <a:solidFill>
                  <a:schemeClr val="tx1"/>
                </a:solidFill>
                <a:latin typeface="+mj-lt"/>
              </a:rPr>
              <a:t> </a:t>
            </a:r>
            <a:r>
              <a:rPr lang="en-US" sz="2200" dirty="0" smtClean="0">
                <a:solidFill>
                  <a:schemeClr val="tx1"/>
                </a:solidFill>
              </a:rPr>
              <a:t>Antitrust matters are garnering increased attention from state AGs, in general</a:t>
            </a:r>
          </a:p>
          <a:p>
            <a:pPr>
              <a:lnSpc>
                <a:spcPct val="110000"/>
              </a:lnSpc>
              <a:buFont typeface="Arial" panose="020B0604020202020204" pitchFamily="34" charset="0"/>
              <a:buChar char="•"/>
            </a:pPr>
            <a:r>
              <a:rPr lang="en-US" dirty="0" smtClean="0">
                <a:solidFill>
                  <a:schemeClr val="tx1"/>
                </a:solidFill>
                <a:latin typeface="+mj-lt"/>
              </a:rPr>
              <a:t> </a:t>
            </a:r>
            <a:r>
              <a:rPr lang="en-US" sz="2200" dirty="0" smtClean="0">
                <a:solidFill>
                  <a:schemeClr val="tx1"/>
                </a:solidFill>
              </a:rPr>
              <a:t>Anticompetitive mergers remain a primary concern for many AGs</a:t>
            </a:r>
          </a:p>
          <a:p>
            <a:pPr lvl="1">
              <a:lnSpc>
                <a:spcPct val="110000"/>
              </a:lnSpc>
              <a:buFont typeface="Courier New" panose="02070309020205020404" pitchFamily="49" charset="0"/>
              <a:buChar char="o"/>
            </a:pPr>
            <a:r>
              <a:rPr lang="en-US" sz="1900" dirty="0" smtClean="0">
                <a:solidFill>
                  <a:schemeClr val="tx1"/>
                </a:solidFill>
                <a:latin typeface="+mj-lt"/>
              </a:rPr>
              <a:t>11/8/21: </a:t>
            </a:r>
            <a:r>
              <a:rPr lang="en-US" sz="1900" i="1" dirty="0" smtClean="0">
                <a:solidFill>
                  <a:schemeClr val="accent2"/>
                </a:solidFill>
                <a:latin typeface="+mj-lt"/>
              </a:rPr>
              <a:t>AG Shapiro Leads Bipartisan Coalition of 26 AGs to Address Impact of Anticompetitive Hospital Merger on Consumers</a:t>
            </a:r>
          </a:p>
          <a:p>
            <a:pPr>
              <a:lnSpc>
                <a:spcPct val="110000"/>
              </a:lnSpc>
              <a:buFont typeface="Arial" panose="020B0604020202020204" pitchFamily="34" charset="0"/>
              <a:buChar char="•"/>
            </a:pPr>
            <a:r>
              <a:rPr lang="en-US" b="1" dirty="0" smtClean="0">
                <a:solidFill>
                  <a:schemeClr val="tx1"/>
                </a:solidFill>
                <a:latin typeface="+mj-lt"/>
              </a:rPr>
              <a:t> </a:t>
            </a:r>
            <a:r>
              <a:rPr lang="en-US" sz="2200" dirty="0" smtClean="0">
                <a:solidFill>
                  <a:schemeClr val="tx1"/>
                </a:solidFill>
              </a:rPr>
              <a:t>Price fixing and “pay-for-delay” investigations (and litigation) show no signs of abating</a:t>
            </a:r>
          </a:p>
          <a:p>
            <a:pPr lvl="1">
              <a:lnSpc>
                <a:spcPct val="110000"/>
              </a:lnSpc>
              <a:buFont typeface="Courier New" panose="02070309020205020404" pitchFamily="49" charset="0"/>
              <a:buChar char="o"/>
            </a:pPr>
            <a:r>
              <a:rPr lang="en-US" sz="1900" dirty="0" smtClean="0">
                <a:solidFill>
                  <a:schemeClr val="tx1"/>
                </a:solidFill>
                <a:latin typeface="+mj-lt"/>
              </a:rPr>
              <a:t>2/25/21: </a:t>
            </a:r>
            <a:r>
              <a:rPr lang="en-US" sz="1900" i="1" dirty="0" smtClean="0">
                <a:solidFill>
                  <a:schemeClr val="accent2"/>
                </a:solidFill>
                <a:latin typeface="+mj-lt"/>
              </a:rPr>
              <a:t>Attorney General Balderas Files Suit Against Manufacturers of Antiretroviral HIV/AIDS Treatment Drugs</a:t>
            </a:r>
          </a:p>
          <a:p>
            <a:pPr lvl="1">
              <a:lnSpc>
                <a:spcPct val="110000"/>
              </a:lnSpc>
              <a:buFont typeface="Courier New" panose="02070309020205020404" pitchFamily="49" charset="0"/>
              <a:buChar char="o"/>
            </a:pPr>
            <a:r>
              <a:rPr lang="en-US" sz="1900" dirty="0" smtClean="0">
                <a:solidFill>
                  <a:schemeClr val="tx1"/>
                </a:solidFill>
                <a:latin typeface="+mj-lt"/>
              </a:rPr>
              <a:t> 9/13/21: </a:t>
            </a:r>
            <a:r>
              <a:rPr lang="en-US" sz="1900" i="1" dirty="0" smtClean="0">
                <a:solidFill>
                  <a:schemeClr val="accent2"/>
                </a:solidFill>
                <a:latin typeface="+mj-lt"/>
              </a:rPr>
              <a:t>Attorney General Tong Announces $1.6 Million Antitrust Settlements With Two Connecticut Based Physician Practice Management Companies and Two Connecticut Fertility Clinics</a:t>
            </a:r>
          </a:p>
          <a:p>
            <a:pPr lvl="1">
              <a:lnSpc>
                <a:spcPct val="110000"/>
              </a:lnSpc>
              <a:buFont typeface="Courier New" panose="02070309020205020404" pitchFamily="49" charset="0"/>
              <a:buChar char="o"/>
            </a:pPr>
            <a:r>
              <a:rPr lang="en-US" sz="1900" dirty="0">
                <a:solidFill>
                  <a:schemeClr val="tx1"/>
                </a:solidFill>
                <a:latin typeface="+mj-lt"/>
              </a:rPr>
              <a:t>State AG generic drugs litigation continues</a:t>
            </a:r>
          </a:p>
          <a:p>
            <a:pPr lvl="2">
              <a:lnSpc>
                <a:spcPct val="110000"/>
              </a:lnSpc>
              <a:buFont typeface="Wingdings" panose="05000000000000000000" pitchFamily="2" charset="2"/>
              <a:buChar char="§"/>
            </a:pPr>
            <a:r>
              <a:rPr lang="en-US" sz="1900" dirty="0">
                <a:solidFill>
                  <a:schemeClr val="tx1"/>
                </a:solidFill>
                <a:latin typeface="+mj-lt"/>
              </a:rPr>
              <a:t>1/28/21: </a:t>
            </a:r>
            <a:r>
              <a:rPr lang="en-US" sz="1900" i="1" dirty="0">
                <a:solidFill>
                  <a:schemeClr val="accent2"/>
                </a:solidFill>
                <a:latin typeface="+mj-lt"/>
              </a:rPr>
              <a:t>Court Unseals States' Latest Generic Drug Complaint, Including Excerpts from "Diary of Collusion" Meticulously Documenting Widespread Price-Fixing</a:t>
            </a:r>
          </a:p>
          <a:p>
            <a:pPr lvl="1">
              <a:lnSpc>
                <a:spcPct val="110000"/>
              </a:lnSpc>
              <a:buFont typeface="Courier New" panose="02070309020205020404" pitchFamily="49" charset="0"/>
              <a:buChar char="o"/>
            </a:pPr>
            <a:endParaRPr lang="en-US" sz="1900" i="1" dirty="0" smtClean="0">
              <a:solidFill>
                <a:schemeClr val="accent2"/>
              </a:solidFill>
              <a:latin typeface="+mj-lt"/>
            </a:endParaRPr>
          </a:p>
          <a:p>
            <a:pPr lvl="2">
              <a:buFont typeface="Arial" panose="020B0604020202020204" pitchFamily="34" charset="0"/>
              <a:buChar char="•"/>
            </a:pPr>
            <a:endParaRPr lang="en-US" dirty="0"/>
          </a:p>
          <a:p>
            <a:pPr>
              <a:buFont typeface="Arial" panose="020B0604020202020204" pitchFamily="34" charset="0"/>
              <a:buChar char="•"/>
            </a:pPr>
            <a:endParaRPr lang="en-US" dirty="0" smtClean="0">
              <a:latin typeface="+mj-lt"/>
            </a:endParaRPr>
          </a:p>
          <a:p>
            <a:pPr marL="0" indent="0">
              <a:buNone/>
            </a:pPr>
            <a:endParaRPr lang="en-US" dirty="0" smtClean="0">
              <a:latin typeface="+mj-lt"/>
            </a:endParaRPr>
          </a:p>
          <a:p>
            <a:pPr>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388123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Healthcare Companies Need to </a:t>
            </a:r>
            <a:br>
              <a:rPr lang="en-US" dirty="0" smtClean="0"/>
            </a:br>
            <a:r>
              <a:rPr lang="en-US" dirty="0" smtClean="0"/>
              <a:t>Pay Attention to State AGs?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latin typeface="+mj-lt"/>
              </a:rPr>
              <a:t> </a:t>
            </a:r>
            <a:r>
              <a:rPr lang="en-US" dirty="0" smtClean="0">
                <a:solidFill>
                  <a:schemeClr val="tx1"/>
                </a:solidFill>
                <a:latin typeface="+mj-lt"/>
              </a:rPr>
              <a:t>State </a:t>
            </a:r>
            <a:r>
              <a:rPr lang="en-US" dirty="0">
                <a:solidFill>
                  <a:schemeClr val="tx1"/>
                </a:solidFill>
                <a:latin typeface="+mj-lt"/>
              </a:rPr>
              <a:t>AGs are their state’s </a:t>
            </a:r>
            <a:r>
              <a:rPr lang="en-US" b="1" dirty="0">
                <a:solidFill>
                  <a:schemeClr val="tx1"/>
                </a:solidFill>
                <a:latin typeface="+mj-lt"/>
              </a:rPr>
              <a:t>Chief Legal </a:t>
            </a:r>
            <a:r>
              <a:rPr lang="en-US" b="1" dirty="0" smtClean="0">
                <a:solidFill>
                  <a:schemeClr val="tx1"/>
                </a:solidFill>
                <a:latin typeface="+mj-lt"/>
              </a:rPr>
              <a:t>Officer</a:t>
            </a:r>
            <a:endParaRPr lang="en-US" dirty="0">
              <a:solidFill>
                <a:schemeClr val="tx1"/>
              </a:solidFill>
              <a:latin typeface="+mj-lt"/>
            </a:endParaRPr>
          </a:p>
          <a:p>
            <a:pPr>
              <a:buFont typeface="Arial" panose="020B0604020202020204" pitchFamily="34" charset="0"/>
              <a:buChar char="•"/>
            </a:pPr>
            <a:r>
              <a:rPr lang="en-US" dirty="0" smtClean="0">
                <a:solidFill>
                  <a:schemeClr val="tx1"/>
                </a:solidFill>
                <a:latin typeface="+mj-lt"/>
              </a:rPr>
              <a:t> They wield broad authority to </a:t>
            </a:r>
            <a:r>
              <a:rPr lang="en-US" b="1" dirty="0" smtClean="0">
                <a:solidFill>
                  <a:schemeClr val="tx1"/>
                </a:solidFill>
                <a:latin typeface="+mj-lt"/>
              </a:rPr>
              <a:t>investigate</a:t>
            </a:r>
            <a:r>
              <a:rPr lang="en-US" dirty="0" smtClean="0">
                <a:solidFill>
                  <a:schemeClr val="tx1"/>
                </a:solidFill>
                <a:latin typeface="+mj-lt"/>
              </a:rPr>
              <a:t> and take action on virtually any subject and in any industry.  They also counsel and represent state agencies and boards </a:t>
            </a:r>
          </a:p>
          <a:p>
            <a:pPr>
              <a:buFont typeface="Arial" panose="020B0604020202020204" pitchFamily="34" charset="0"/>
              <a:buChar char="•"/>
            </a:pPr>
            <a:r>
              <a:rPr lang="en-US" dirty="0" smtClean="0">
                <a:solidFill>
                  <a:schemeClr val="tx1"/>
                </a:solidFill>
                <a:latin typeface="+mj-lt"/>
              </a:rPr>
              <a:t> The </a:t>
            </a:r>
            <a:r>
              <a:rPr lang="en-US" b="1" dirty="0" smtClean="0">
                <a:solidFill>
                  <a:schemeClr val="tx1"/>
                </a:solidFill>
                <a:latin typeface="+mj-lt"/>
              </a:rPr>
              <a:t>COVID pandemic </a:t>
            </a:r>
            <a:r>
              <a:rPr lang="en-US" dirty="0">
                <a:solidFill>
                  <a:schemeClr val="tx1"/>
                </a:solidFill>
                <a:latin typeface="+mj-lt"/>
              </a:rPr>
              <a:t>has seen them become more active in </a:t>
            </a:r>
            <a:r>
              <a:rPr lang="en-US" dirty="0" smtClean="0">
                <a:solidFill>
                  <a:schemeClr val="tx1"/>
                </a:solidFill>
                <a:latin typeface="+mj-lt"/>
              </a:rPr>
              <a:t>pursuing price-gougers, labor &amp; employment violations, misleading marketing of COVID treatments and “cures,” data privacy, and False Claims Act infringements</a:t>
            </a:r>
          </a:p>
          <a:p>
            <a:pPr lvl="0">
              <a:buClr>
                <a:srgbClr val="E48312"/>
              </a:buClr>
              <a:buFont typeface="Arial" panose="020B0604020202020204" pitchFamily="34" charset="0"/>
              <a:buChar char="•"/>
            </a:pPr>
            <a:r>
              <a:rPr lang="en-US" dirty="0" smtClean="0">
                <a:solidFill>
                  <a:schemeClr val="tx1"/>
                </a:solidFill>
                <a:latin typeface="Calibri Light" panose="020F0302020204030204"/>
              </a:rPr>
              <a:t> State </a:t>
            </a:r>
            <a:r>
              <a:rPr lang="en-US" dirty="0">
                <a:solidFill>
                  <a:schemeClr val="tx1"/>
                </a:solidFill>
                <a:latin typeface="Calibri Light" panose="020F0302020204030204"/>
              </a:rPr>
              <a:t>AGs are increasingly coordinating </a:t>
            </a:r>
            <a:r>
              <a:rPr lang="en-US" b="1" dirty="0">
                <a:solidFill>
                  <a:schemeClr val="tx1"/>
                </a:solidFill>
                <a:latin typeface="Calibri Light" panose="020F0302020204030204"/>
              </a:rPr>
              <a:t>multi-state actions </a:t>
            </a:r>
            <a:r>
              <a:rPr lang="en-US" dirty="0">
                <a:solidFill>
                  <a:schemeClr val="tx1"/>
                </a:solidFill>
                <a:latin typeface="Calibri Light" panose="020F0302020204030204"/>
              </a:rPr>
              <a:t>to investigate and take enforcement action against businesses they perceive are operating in ways that disadvantage </a:t>
            </a:r>
            <a:r>
              <a:rPr lang="en-US" dirty="0" smtClean="0">
                <a:solidFill>
                  <a:schemeClr val="tx1"/>
                </a:solidFill>
                <a:latin typeface="Calibri Light" panose="020F0302020204030204"/>
              </a:rPr>
              <a:t>consumers</a:t>
            </a:r>
            <a:endParaRPr lang="en-US" dirty="0">
              <a:solidFill>
                <a:schemeClr val="tx1"/>
              </a:solidFill>
              <a:latin typeface="Calibri Light" panose="020F0302020204030204"/>
            </a:endParaRPr>
          </a:p>
          <a:p>
            <a:pPr>
              <a:buFont typeface="Arial" panose="020B0604020202020204" pitchFamily="34" charset="0"/>
              <a:buChar char="•"/>
            </a:pPr>
            <a:r>
              <a:rPr lang="en-US" dirty="0" smtClean="0">
                <a:solidFill>
                  <a:schemeClr val="tx1"/>
                </a:solidFill>
                <a:latin typeface="+mj-lt"/>
              </a:rPr>
              <a:t> State AGs can be </a:t>
            </a:r>
            <a:r>
              <a:rPr lang="en-US" b="1" dirty="0" smtClean="0">
                <a:solidFill>
                  <a:schemeClr val="tx1"/>
                </a:solidFill>
                <a:latin typeface="+mj-lt"/>
              </a:rPr>
              <a:t>powerful allies </a:t>
            </a:r>
            <a:r>
              <a:rPr lang="en-US" dirty="0" smtClean="0">
                <a:solidFill>
                  <a:schemeClr val="tx1"/>
                </a:solidFill>
                <a:latin typeface="+mj-lt"/>
              </a:rPr>
              <a:t>for businesses. Strong relationships with AG offices can allow a company to educate regulators about its business or industry and </a:t>
            </a:r>
            <a:r>
              <a:rPr lang="en-US" dirty="0">
                <a:solidFill>
                  <a:schemeClr val="tx1"/>
                </a:solidFill>
                <a:latin typeface="+mj-lt"/>
              </a:rPr>
              <a:t>shape the narrative </a:t>
            </a:r>
            <a:r>
              <a:rPr lang="en-US" dirty="0" smtClean="0">
                <a:solidFill>
                  <a:schemeClr val="tx1"/>
                </a:solidFill>
                <a:latin typeface="+mj-lt"/>
              </a:rPr>
              <a:t>before a competitor or adversary does</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426255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COVID-Related Fraud &amp; Deception </a:t>
            </a:r>
            <a:endParaRPr lang="en-US" dirty="0"/>
          </a:p>
        </p:txBody>
      </p:sp>
      <p:sp>
        <p:nvSpPr>
          <p:cNvPr id="3" name="Content Placeholder 2"/>
          <p:cNvSpPr>
            <a:spLocks noGrp="1"/>
          </p:cNvSpPr>
          <p:nvPr>
            <p:ph idx="1"/>
          </p:nvPr>
        </p:nvSpPr>
        <p:spPr/>
        <p:txBody>
          <a:bodyPr>
            <a:normAutofit/>
          </a:bodyPr>
          <a:lstStyle/>
          <a:p>
            <a:pPr marL="0" indent="0">
              <a:lnSpc>
                <a:spcPct val="100000"/>
              </a:lnSpc>
              <a:buNone/>
            </a:pPr>
            <a:r>
              <a:rPr lang="en-US" dirty="0" smtClean="0">
                <a:solidFill>
                  <a:schemeClr val="tx1"/>
                </a:solidFill>
                <a:latin typeface="+mj-lt"/>
              </a:rPr>
              <a:t>Throughout the pandemic, AGs have used both their consumer protection authority (and their bully pulpits) to combat COVID-related consumer fraud and protect the public against:</a:t>
            </a:r>
          </a:p>
          <a:p>
            <a:pPr>
              <a:lnSpc>
                <a:spcPct val="100000"/>
              </a:lnSpc>
              <a:buFont typeface="Arial" panose="020B0604020202020204" pitchFamily="34" charset="0"/>
              <a:buChar char="•"/>
            </a:pPr>
            <a:r>
              <a:rPr lang="en-US" b="1" dirty="0" smtClean="0">
                <a:solidFill>
                  <a:schemeClr val="tx1"/>
                </a:solidFill>
                <a:latin typeface="+mj-lt"/>
              </a:rPr>
              <a:t> </a:t>
            </a:r>
            <a:r>
              <a:rPr lang="en-US" dirty="0" smtClean="0">
                <a:solidFill>
                  <a:schemeClr val="tx1"/>
                </a:solidFill>
              </a:rPr>
              <a:t>Price gouging on (or failure to deliver) PPE, hand sanitizer, and other consumer products</a:t>
            </a:r>
          </a:p>
          <a:p>
            <a:pPr lvl="1">
              <a:lnSpc>
                <a:spcPct val="100000"/>
              </a:lnSpc>
              <a:buFont typeface="Courier New" panose="02070309020205020404" pitchFamily="49" charset="0"/>
              <a:buChar char="o"/>
            </a:pPr>
            <a:r>
              <a:rPr lang="en-US" dirty="0" smtClean="0">
                <a:solidFill>
                  <a:schemeClr val="tx1"/>
                </a:solidFill>
                <a:latin typeface="+mj-lt"/>
              </a:rPr>
              <a:t>10/27/21: </a:t>
            </a:r>
            <a:r>
              <a:rPr lang="en-US" i="1" dirty="0" smtClean="0">
                <a:solidFill>
                  <a:schemeClr val="accent2"/>
                </a:solidFill>
                <a:latin typeface="+mj-lt"/>
              </a:rPr>
              <a:t>Rutledge Sues Company for Scamming UAMS for More Than $10-Million in COVID-19 PPE, Ventilators</a:t>
            </a:r>
          </a:p>
          <a:p>
            <a:pPr>
              <a:lnSpc>
                <a:spcPct val="100000"/>
              </a:lnSpc>
              <a:buFont typeface="Arial" panose="020B0604020202020204" pitchFamily="34" charset="0"/>
              <a:buChar char="•"/>
            </a:pPr>
            <a:r>
              <a:rPr lang="en-US" dirty="0">
                <a:solidFill>
                  <a:schemeClr val="tx1"/>
                </a:solidFill>
                <a:latin typeface="+mj-lt"/>
              </a:rPr>
              <a:t> </a:t>
            </a:r>
            <a:r>
              <a:rPr lang="en-US" dirty="0">
                <a:solidFill>
                  <a:schemeClr val="tx1"/>
                </a:solidFill>
              </a:rPr>
              <a:t>Bogus testing, preventative products, treatments, and </a:t>
            </a:r>
            <a:r>
              <a:rPr lang="en-US" dirty="0" smtClean="0">
                <a:solidFill>
                  <a:schemeClr val="tx1"/>
                </a:solidFill>
              </a:rPr>
              <a:t>cures</a:t>
            </a:r>
          </a:p>
          <a:p>
            <a:pPr lvl="1">
              <a:lnSpc>
                <a:spcPct val="100000"/>
              </a:lnSpc>
              <a:buFont typeface="Courier New" panose="02070309020205020404" pitchFamily="49" charset="0"/>
              <a:buChar char="o"/>
            </a:pPr>
            <a:r>
              <a:rPr lang="en-US" dirty="0">
                <a:solidFill>
                  <a:schemeClr val="tx1"/>
                </a:solidFill>
                <a:latin typeface="+mj-lt"/>
              </a:rPr>
              <a:t> 8/18/21: </a:t>
            </a:r>
            <a:r>
              <a:rPr lang="en-US" i="1" dirty="0">
                <a:solidFill>
                  <a:schemeClr val="accent2"/>
                </a:solidFill>
                <a:latin typeface="+mj-lt"/>
              </a:rPr>
              <a:t>AG </a:t>
            </a:r>
            <a:r>
              <a:rPr lang="en-US" i="1" dirty="0" err="1">
                <a:solidFill>
                  <a:schemeClr val="accent2"/>
                </a:solidFill>
                <a:latin typeface="+mj-lt"/>
              </a:rPr>
              <a:t>Nessel</a:t>
            </a:r>
            <a:r>
              <a:rPr lang="en-US" i="1" dirty="0">
                <a:solidFill>
                  <a:schemeClr val="accent2"/>
                </a:solidFill>
                <a:latin typeface="+mj-lt"/>
              </a:rPr>
              <a:t> Reaches Agreement with Michigan Business Over Alleged False COVID-19 Prevention </a:t>
            </a:r>
            <a:r>
              <a:rPr lang="en-US" i="1" dirty="0" smtClean="0">
                <a:solidFill>
                  <a:schemeClr val="accent2"/>
                </a:solidFill>
                <a:latin typeface="+mj-lt"/>
              </a:rPr>
              <a:t>Claims</a:t>
            </a:r>
            <a:endParaRPr lang="en-US" dirty="0">
              <a:solidFill>
                <a:schemeClr val="tx1"/>
              </a:solidFill>
              <a:latin typeface="+mj-lt"/>
            </a:endParaRPr>
          </a:p>
          <a:p>
            <a:pPr>
              <a:lnSpc>
                <a:spcPct val="100000"/>
              </a:lnSpc>
              <a:buFont typeface="Arial" panose="020B0604020202020204" pitchFamily="34" charset="0"/>
              <a:buChar char="•"/>
            </a:pPr>
            <a:r>
              <a:rPr lang="en-US" dirty="0">
                <a:solidFill>
                  <a:schemeClr val="tx1"/>
                </a:solidFill>
                <a:latin typeface="+mj-lt"/>
              </a:rPr>
              <a:t> </a:t>
            </a:r>
            <a:r>
              <a:rPr lang="en-US" dirty="0">
                <a:solidFill>
                  <a:schemeClr val="tx1"/>
                </a:solidFill>
              </a:rPr>
              <a:t>COVID-related phishing and imposter scams offering testing or </a:t>
            </a:r>
            <a:r>
              <a:rPr lang="en-US" dirty="0" smtClean="0">
                <a:solidFill>
                  <a:schemeClr val="tx1"/>
                </a:solidFill>
              </a:rPr>
              <a:t>vaccines</a:t>
            </a:r>
          </a:p>
          <a:p>
            <a:pPr>
              <a:lnSpc>
                <a:spcPct val="100000"/>
              </a:lnSpc>
              <a:buFont typeface="Arial" panose="020B0604020202020204" pitchFamily="34" charset="0"/>
              <a:buChar char="•"/>
            </a:pPr>
            <a:r>
              <a:rPr lang="en-US" dirty="0" smtClean="0">
                <a:solidFill>
                  <a:schemeClr val="tx1"/>
                </a:solidFill>
              </a:rPr>
              <a:t> Refund</a:t>
            </a:r>
            <a:r>
              <a:rPr lang="en-US" dirty="0">
                <a:solidFill>
                  <a:schemeClr val="tx1"/>
                </a:solidFill>
              </a:rPr>
              <a:t>, cancellation </a:t>
            </a:r>
            <a:r>
              <a:rPr lang="en-US" dirty="0" smtClean="0">
                <a:solidFill>
                  <a:schemeClr val="tx1"/>
                </a:solidFill>
              </a:rPr>
              <a:t>policies</a:t>
            </a:r>
            <a:endParaRPr lang="en-US" dirty="0">
              <a:solidFill>
                <a:schemeClr val="tx1"/>
              </a:solidFill>
            </a:endParaRPr>
          </a:p>
          <a:p>
            <a:pPr lvl="1">
              <a:lnSpc>
                <a:spcPct val="100000"/>
              </a:lnSpc>
              <a:buFont typeface="Courier New" panose="02070309020205020404" pitchFamily="49" charset="0"/>
              <a:buChar char="o"/>
            </a:pPr>
            <a:endParaRPr lang="en-US" sz="2000" i="1" dirty="0" smtClean="0">
              <a:solidFill>
                <a:schemeClr val="accent2"/>
              </a:solidFill>
              <a:latin typeface="+mj-lt"/>
            </a:endParaRPr>
          </a:p>
          <a:p>
            <a:pPr lvl="1">
              <a:lnSpc>
                <a:spcPct val="100000"/>
              </a:lnSpc>
              <a:buFont typeface="Courier New" panose="02070309020205020404" pitchFamily="49" charset="0"/>
              <a:buChar char="o"/>
            </a:pPr>
            <a:endParaRPr lang="en-US" sz="2000" i="1" dirty="0" smtClean="0">
              <a:solidFill>
                <a:schemeClr val="accent2"/>
              </a:solidFill>
              <a:latin typeface="+mj-lt"/>
            </a:endParaRPr>
          </a:p>
          <a:p>
            <a:pPr>
              <a:lnSpc>
                <a:spcPct val="100000"/>
              </a:lnSpc>
              <a:buFont typeface="Courier New" panose="02070309020205020404" pitchFamily="49" charset="0"/>
              <a:buChar char="o"/>
            </a:pPr>
            <a:endParaRPr lang="en-US" sz="2200" i="1" dirty="0" smtClean="0">
              <a:solidFill>
                <a:schemeClr val="accent2"/>
              </a:solidFill>
              <a:latin typeface="+mj-lt"/>
            </a:endParaRPr>
          </a:p>
          <a:p>
            <a:pPr marL="201168" lvl="1" indent="0">
              <a:buNone/>
            </a:pPr>
            <a:endParaRPr lang="en-US" b="1" dirty="0" smtClean="0"/>
          </a:p>
          <a:p>
            <a:pPr lvl="1">
              <a:buFont typeface="Arial" panose="020B0604020202020204" pitchFamily="34" charset="0"/>
              <a:buChar char="•"/>
            </a:pPr>
            <a:endParaRPr lang="en-US" dirty="0" smtClean="0">
              <a:latin typeface="+mj-lt"/>
            </a:endParaRPr>
          </a:p>
          <a:p>
            <a:pPr>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425086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COVID-Related Fraud &amp; Deception </a:t>
            </a:r>
            <a:endParaRPr lang="en-US" dirty="0"/>
          </a:p>
        </p:txBody>
      </p:sp>
      <p:sp>
        <p:nvSpPr>
          <p:cNvPr id="3" name="Content Placeholder 2"/>
          <p:cNvSpPr>
            <a:spLocks noGrp="1"/>
          </p:cNvSpPr>
          <p:nvPr>
            <p:ph idx="1"/>
          </p:nvPr>
        </p:nvSpPr>
        <p:spPr/>
        <p:txBody>
          <a:bodyPr>
            <a:normAutofit/>
          </a:bodyPr>
          <a:lstStyle/>
          <a:p>
            <a:pPr lvl="1">
              <a:lnSpc>
                <a:spcPct val="100000"/>
              </a:lnSpc>
              <a:buFont typeface="Courier New" panose="02070309020205020404" pitchFamily="49" charset="0"/>
              <a:buChar char="o"/>
            </a:pPr>
            <a:endParaRPr lang="en-US" sz="2000" i="1" dirty="0" smtClean="0">
              <a:solidFill>
                <a:schemeClr val="accent2"/>
              </a:solidFill>
              <a:latin typeface="+mj-lt"/>
            </a:endParaRPr>
          </a:p>
          <a:p>
            <a:pPr lvl="1">
              <a:lnSpc>
                <a:spcPct val="100000"/>
              </a:lnSpc>
              <a:buFont typeface="Courier New" panose="02070309020205020404" pitchFamily="49" charset="0"/>
              <a:buChar char="o"/>
            </a:pPr>
            <a:endParaRPr lang="en-US" sz="2000" i="1" dirty="0" smtClean="0">
              <a:solidFill>
                <a:schemeClr val="accent2"/>
              </a:solidFill>
              <a:latin typeface="+mj-lt"/>
            </a:endParaRPr>
          </a:p>
          <a:p>
            <a:pPr>
              <a:lnSpc>
                <a:spcPct val="100000"/>
              </a:lnSpc>
              <a:buFont typeface="Courier New" panose="02070309020205020404" pitchFamily="49" charset="0"/>
              <a:buChar char="o"/>
            </a:pPr>
            <a:endParaRPr lang="en-US" sz="2200" i="1" dirty="0" smtClean="0">
              <a:solidFill>
                <a:schemeClr val="accent2"/>
              </a:solidFill>
              <a:latin typeface="+mj-lt"/>
            </a:endParaRPr>
          </a:p>
          <a:p>
            <a:pPr marL="201168" lvl="1" indent="0">
              <a:buNone/>
            </a:pPr>
            <a:endParaRPr lang="en-US" b="1" dirty="0" smtClean="0"/>
          </a:p>
          <a:p>
            <a:pPr lvl="1">
              <a:buFont typeface="Arial" panose="020B0604020202020204" pitchFamily="34" charset="0"/>
              <a:buChar char="•"/>
            </a:pPr>
            <a:endParaRPr lang="en-US" dirty="0" smtClean="0">
              <a:latin typeface="+mj-lt"/>
            </a:endParaRPr>
          </a:p>
          <a:p>
            <a:pPr>
              <a:buFont typeface="Arial" panose="020B0604020202020204" pitchFamily="34" charset="0"/>
              <a:buChar char="•"/>
            </a:pPr>
            <a:endParaRPr lang="en-US" dirty="0">
              <a:latin typeface="+mj-lt"/>
            </a:endParaRPr>
          </a:p>
        </p:txBody>
      </p:sp>
      <p:pic>
        <p:nvPicPr>
          <p:cNvPr id="4" name="Picture 3"/>
          <p:cNvPicPr>
            <a:picLocks noChangeAspect="1"/>
          </p:cNvPicPr>
          <p:nvPr/>
        </p:nvPicPr>
        <p:blipFill>
          <a:blip r:embed="rId3"/>
          <a:stretch>
            <a:fillRect/>
          </a:stretch>
        </p:blipFill>
        <p:spPr>
          <a:xfrm>
            <a:off x="1230564" y="1866483"/>
            <a:ext cx="9729787" cy="1578176"/>
          </a:xfrm>
          <a:prstGeom prst="rect">
            <a:avLst/>
          </a:prstGeom>
          <a:ln w="19050">
            <a:solidFill>
              <a:schemeClr val="accent1"/>
            </a:solidFill>
          </a:ln>
        </p:spPr>
      </p:pic>
      <p:pic>
        <p:nvPicPr>
          <p:cNvPr id="5" name="Picture 4"/>
          <p:cNvPicPr>
            <a:picLocks noChangeAspect="1"/>
          </p:cNvPicPr>
          <p:nvPr/>
        </p:nvPicPr>
        <p:blipFill>
          <a:blip r:embed="rId4"/>
          <a:stretch>
            <a:fillRect/>
          </a:stretch>
        </p:blipFill>
        <p:spPr>
          <a:xfrm>
            <a:off x="691945" y="3553033"/>
            <a:ext cx="6097637" cy="831343"/>
          </a:xfrm>
          <a:prstGeom prst="rect">
            <a:avLst/>
          </a:prstGeom>
          <a:solidFill>
            <a:schemeClr val="bg1"/>
          </a:solidFill>
          <a:ln w="19050">
            <a:noFill/>
          </a:ln>
        </p:spPr>
      </p:pic>
      <p:sp>
        <p:nvSpPr>
          <p:cNvPr id="6" name="Rectangle 5"/>
          <p:cNvSpPr/>
          <p:nvPr/>
        </p:nvSpPr>
        <p:spPr>
          <a:xfrm>
            <a:off x="691945" y="4492750"/>
            <a:ext cx="6460417" cy="1077218"/>
          </a:xfrm>
          <a:prstGeom prst="rect">
            <a:avLst/>
          </a:prstGeom>
          <a:solidFill>
            <a:schemeClr val="bg1"/>
          </a:solidFill>
          <a:ln>
            <a:noFill/>
          </a:ln>
        </p:spPr>
        <p:txBody>
          <a:bodyPr wrap="square">
            <a:spAutoFit/>
          </a:bodyPr>
          <a:lstStyle/>
          <a:p>
            <a:r>
              <a:rPr lang="en-US" sz="1600" dirty="0">
                <a:latin typeface="+mj-lt"/>
              </a:rPr>
              <a:t>A statement does not have to be literally false to be illegal; any claim that is likely to mislead a consumer may result in action by the Attorney General’s Office. Compliance with federal requirements or industry standards is not a defense to liability under California law.</a:t>
            </a:r>
          </a:p>
        </p:txBody>
      </p:sp>
      <p:pic>
        <p:nvPicPr>
          <p:cNvPr id="7" name="Content Placeholder 14"/>
          <p:cNvPicPr>
            <a:picLocks noChangeAspect="1"/>
          </p:cNvPicPr>
          <p:nvPr/>
        </p:nvPicPr>
        <p:blipFill>
          <a:blip r:embed="rId5"/>
          <a:stretch>
            <a:fillRect/>
          </a:stretch>
        </p:blipFill>
        <p:spPr>
          <a:xfrm>
            <a:off x="7407860" y="3718385"/>
            <a:ext cx="3875038" cy="1548730"/>
          </a:xfrm>
          <a:prstGeom prst="rect">
            <a:avLst/>
          </a:prstGeom>
          <a:ln w="19050">
            <a:solidFill>
              <a:schemeClr val="accent1"/>
            </a:solidFill>
          </a:ln>
        </p:spPr>
      </p:pic>
      <p:sp>
        <p:nvSpPr>
          <p:cNvPr id="8" name="TextBox 7"/>
          <p:cNvSpPr txBox="1"/>
          <p:nvPr/>
        </p:nvSpPr>
        <p:spPr>
          <a:xfrm>
            <a:off x="8014511" y="3075327"/>
            <a:ext cx="3441615"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Albany Times Union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12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Best Practices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latin typeface="+mj-lt"/>
              </a:rPr>
              <a:t>Avoid misleading language </a:t>
            </a:r>
          </a:p>
          <a:p>
            <a:pPr marL="457200" indent="-457200">
              <a:buFont typeface="+mj-lt"/>
              <a:buAutoNum type="arabicPeriod"/>
            </a:pPr>
            <a:r>
              <a:rPr lang="en-US" dirty="0" smtClean="0">
                <a:latin typeface="+mj-lt"/>
              </a:rPr>
              <a:t>Include material terms</a:t>
            </a:r>
          </a:p>
          <a:p>
            <a:pPr marL="457200" indent="-457200">
              <a:buFont typeface="+mj-lt"/>
              <a:buAutoNum type="arabicPeriod"/>
            </a:pPr>
            <a:r>
              <a:rPr lang="en-US" dirty="0" smtClean="0">
                <a:latin typeface="+mj-lt"/>
              </a:rPr>
              <a:t>Ensure you have substantiation for claims</a:t>
            </a:r>
          </a:p>
          <a:p>
            <a:pPr marL="457200" indent="-457200">
              <a:buFont typeface="+mj-lt"/>
              <a:buAutoNum type="arabicPeriod"/>
            </a:pPr>
            <a:r>
              <a:rPr lang="en-US" dirty="0" smtClean="0">
                <a:latin typeface="+mj-lt"/>
              </a:rPr>
              <a:t>Train </a:t>
            </a:r>
            <a:r>
              <a:rPr lang="en-US" dirty="0">
                <a:latin typeface="+mj-lt"/>
              </a:rPr>
              <a:t>all employees, especially managers and supervisors, on the importance of </a:t>
            </a:r>
            <a:r>
              <a:rPr lang="en-US" dirty="0" smtClean="0">
                <a:latin typeface="+mj-lt"/>
              </a:rPr>
              <a:t>advertising disclosures and truth-in-advertising</a:t>
            </a:r>
          </a:p>
          <a:p>
            <a:pPr marL="457200" indent="-457200">
              <a:buFont typeface="+mj-lt"/>
              <a:buAutoNum type="arabicPeriod"/>
            </a:pPr>
            <a:r>
              <a:rPr lang="en-US" dirty="0" smtClean="0">
                <a:latin typeface="+mj-lt"/>
              </a:rPr>
              <a:t>Track all complaints, especially from regulators</a:t>
            </a:r>
          </a:p>
          <a:p>
            <a:pPr marL="0" indent="0">
              <a:buNone/>
            </a:pPr>
            <a:endParaRPr lang="en-US" dirty="0">
              <a:latin typeface="+mj-lt"/>
            </a:endParaRPr>
          </a:p>
        </p:txBody>
      </p:sp>
      <p:pic>
        <p:nvPicPr>
          <p:cNvPr id="4" name="Picture 3"/>
          <p:cNvPicPr>
            <a:picLocks noChangeAspect="1"/>
          </p:cNvPicPr>
          <p:nvPr/>
        </p:nvPicPr>
        <p:blipFill>
          <a:blip r:embed="rId3"/>
          <a:stretch>
            <a:fillRect/>
          </a:stretch>
        </p:blipFill>
        <p:spPr>
          <a:xfrm>
            <a:off x="6796433" y="3566988"/>
            <a:ext cx="4121253" cy="2078916"/>
          </a:xfrm>
          <a:prstGeom prst="rect">
            <a:avLst/>
          </a:prstGeom>
        </p:spPr>
      </p:pic>
    </p:spTree>
    <p:extLst>
      <p:ext uri="{BB962C8B-B14F-4D97-AF65-F5344CB8AC3E}">
        <p14:creationId xmlns:p14="http://schemas.microsoft.com/office/powerpoint/2010/main" val="382765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COVID Issues</a:t>
            </a:r>
            <a:endParaRPr lang="en-US" dirty="0"/>
          </a:p>
        </p:txBody>
      </p:sp>
      <p:sp>
        <p:nvSpPr>
          <p:cNvPr id="3" name="Content Placeholder 2"/>
          <p:cNvSpPr>
            <a:spLocks noGrp="1"/>
          </p:cNvSpPr>
          <p:nvPr>
            <p:ph idx="1"/>
          </p:nvPr>
        </p:nvSpPr>
        <p:spPr/>
        <p:txBody>
          <a:bodyPr>
            <a:normAutofit/>
          </a:bodyPr>
          <a:lstStyle/>
          <a:p>
            <a:pPr>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AGs have turned their attention to tertiary COVID issues, including…</a:t>
            </a:r>
          </a:p>
          <a:p>
            <a:pPr lvl="1">
              <a:lnSpc>
                <a:spcPct val="100000"/>
              </a:lnSpc>
              <a:buFont typeface="Courier New" panose="02070309020205020404" pitchFamily="49" charset="0"/>
              <a:buChar char="o"/>
            </a:pPr>
            <a:r>
              <a:rPr lang="en-US" dirty="0" smtClean="0">
                <a:solidFill>
                  <a:schemeClr val="tx1"/>
                </a:solidFill>
                <a:latin typeface="+mj-lt"/>
              </a:rPr>
              <a:t>Labor and employment practices</a:t>
            </a:r>
          </a:p>
          <a:p>
            <a:pPr lvl="2">
              <a:lnSpc>
                <a:spcPct val="100000"/>
              </a:lnSpc>
              <a:buFont typeface="Wingdings" panose="05000000000000000000" pitchFamily="2" charset="2"/>
              <a:buChar char="§"/>
            </a:pPr>
            <a:r>
              <a:rPr lang="en-US" sz="1800" dirty="0" smtClean="0">
                <a:solidFill>
                  <a:schemeClr val="tx1"/>
                </a:solidFill>
                <a:latin typeface="+mj-lt"/>
              </a:rPr>
              <a:t>11/15/21: </a:t>
            </a:r>
            <a:r>
              <a:rPr lang="en-US" sz="1800" i="1" dirty="0" smtClean="0">
                <a:solidFill>
                  <a:schemeClr val="accent2"/>
                </a:solidFill>
                <a:latin typeface="+mj-lt"/>
              </a:rPr>
              <a:t>In </a:t>
            </a:r>
            <a:r>
              <a:rPr lang="en-US" sz="1800" i="1" dirty="0">
                <a:solidFill>
                  <a:schemeClr val="accent2"/>
                </a:solidFill>
                <a:latin typeface="+mj-lt"/>
              </a:rPr>
              <a:t>Nationwide First, Attorney General </a:t>
            </a:r>
            <a:r>
              <a:rPr lang="en-US" sz="1800" i="1" dirty="0" err="1">
                <a:solidFill>
                  <a:schemeClr val="accent2"/>
                </a:solidFill>
                <a:latin typeface="+mj-lt"/>
              </a:rPr>
              <a:t>Bonta</a:t>
            </a:r>
            <a:r>
              <a:rPr lang="en-US" sz="1800" i="1" dirty="0">
                <a:solidFill>
                  <a:schemeClr val="accent2"/>
                </a:solidFill>
                <a:latin typeface="+mj-lt"/>
              </a:rPr>
              <a:t> Secures Judgment Requiring Amazon to Comply with “Right-to-Know” Law to Help Protect Workers Against </a:t>
            </a:r>
            <a:r>
              <a:rPr lang="en-US" sz="1800" i="1" dirty="0" smtClean="0">
                <a:solidFill>
                  <a:schemeClr val="accent2"/>
                </a:solidFill>
                <a:latin typeface="+mj-lt"/>
              </a:rPr>
              <a:t>COVID-19</a:t>
            </a:r>
          </a:p>
          <a:p>
            <a:pPr lvl="2">
              <a:lnSpc>
                <a:spcPct val="100000"/>
              </a:lnSpc>
              <a:buFont typeface="Wingdings" panose="05000000000000000000" pitchFamily="2" charset="2"/>
              <a:buChar char="§"/>
            </a:pPr>
            <a:r>
              <a:rPr lang="en-US" sz="1800" dirty="0" smtClean="0">
                <a:solidFill>
                  <a:schemeClr val="tx1"/>
                </a:solidFill>
                <a:latin typeface="+mj-lt"/>
              </a:rPr>
              <a:t>11/16/21: </a:t>
            </a:r>
            <a:r>
              <a:rPr lang="en-US" sz="1800" i="1" dirty="0" smtClean="0">
                <a:solidFill>
                  <a:schemeClr val="accent2"/>
                </a:solidFill>
                <a:latin typeface="+mj-lt"/>
              </a:rPr>
              <a:t>Attorney </a:t>
            </a:r>
            <a:r>
              <a:rPr lang="en-US" sz="1800" i="1" dirty="0">
                <a:solidFill>
                  <a:schemeClr val="accent2"/>
                </a:solidFill>
                <a:latin typeface="+mj-lt"/>
              </a:rPr>
              <a:t>General James and NYC Department of Consumer and Worker Protection Recover Up to $18.8 Million in Unpaid Wages for 12,000 Home Health </a:t>
            </a:r>
            <a:r>
              <a:rPr lang="en-US" sz="1800" i="1" dirty="0" smtClean="0">
                <a:solidFill>
                  <a:schemeClr val="accent2"/>
                </a:solidFill>
                <a:latin typeface="+mj-lt"/>
              </a:rPr>
              <a:t>Aides: AG’s </a:t>
            </a:r>
            <a:r>
              <a:rPr lang="en-US" sz="1800" i="1" dirty="0">
                <a:solidFill>
                  <a:schemeClr val="accent2"/>
                </a:solidFill>
                <a:latin typeface="+mj-lt"/>
              </a:rPr>
              <a:t>Investigation Revealed Two Home Care Health </a:t>
            </a:r>
            <a:r>
              <a:rPr lang="en-US" sz="1800" i="1" dirty="0" smtClean="0">
                <a:solidFill>
                  <a:schemeClr val="accent2"/>
                </a:solidFill>
                <a:latin typeface="+mj-lt"/>
              </a:rPr>
              <a:t>Agencies Violated </a:t>
            </a:r>
            <a:r>
              <a:rPr lang="en-US" sz="1800" i="1" dirty="0">
                <a:solidFill>
                  <a:schemeClr val="accent2"/>
                </a:solidFill>
                <a:latin typeface="+mj-lt"/>
              </a:rPr>
              <a:t>Workers’ Rights and Denied Fair Compensation</a:t>
            </a:r>
          </a:p>
          <a:p>
            <a:pPr lvl="1">
              <a:buFont typeface="Arial" panose="020B0604020202020204" pitchFamily="34" charset="0"/>
              <a:buChar char="•"/>
            </a:pPr>
            <a:endParaRPr lang="en-US" b="1" dirty="0"/>
          </a:p>
          <a:p>
            <a:pPr marL="0" indent="0">
              <a:buNone/>
            </a:pPr>
            <a:endParaRPr lang="en-US" dirty="0">
              <a:latin typeface="+mj-lt"/>
            </a:endParaRPr>
          </a:p>
        </p:txBody>
      </p:sp>
    </p:spTree>
    <p:extLst>
      <p:ext uri="{BB962C8B-B14F-4D97-AF65-F5344CB8AC3E}">
        <p14:creationId xmlns:p14="http://schemas.microsoft.com/office/powerpoint/2010/main" val="260476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COVID Issues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Even when not the target, healthcare industry actors are being impacted by state AG actions</a:t>
            </a:r>
          </a:p>
          <a:p>
            <a:pPr lvl="1">
              <a:buFont typeface="Courier New" panose="02070309020205020404" pitchFamily="49" charset="0"/>
              <a:buChar char="o"/>
            </a:pPr>
            <a:r>
              <a:rPr lang="en-US" dirty="0" smtClean="0">
                <a:solidFill>
                  <a:schemeClr val="tx1"/>
                </a:solidFill>
                <a:latin typeface="+mj-lt"/>
              </a:rPr>
              <a:t>Multiple federal vaccine mandate challenges brought by state AGs in 2021</a:t>
            </a:r>
          </a:p>
          <a:p>
            <a:pPr lvl="2">
              <a:buFont typeface="Wingdings" panose="05000000000000000000" pitchFamily="2" charset="2"/>
              <a:buChar char="§"/>
            </a:pPr>
            <a:r>
              <a:rPr lang="en-US" sz="1800" dirty="0" smtClean="0">
                <a:solidFill>
                  <a:schemeClr val="tx1"/>
                </a:solidFill>
                <a:latin typeface="+mj-lt"/>
              </a:rPr>
              <a:t>11/29/21: </a:t>
            </a:r>
            <a:r>
              <a:rPr lang="en-US" sz="1800" i="1" dirty="0">
                <a:solidFill>
                  <a:schemeClr val="accent2"/>
                </a:solidFill>
                <a:latin typeface="+mj-lt"/>
              </a:rPr>
              <a:t>AG Derek Schmidt obtains new injunction blocking Biden administration’s vaccine mandate for health care workers in </a:t>
            </a:r>
            <a:r>
              <a:rPr lang="en-US" sz="1800" i="1" dirty="0" smtClean="0">
                <a:solidFill>
                  <a:schemeClr val="accent2"/>
                </a:solidFill>
                <a:latin typeface="+mj-lt"/>
              </a:rPr>
              <a:t>Kansas</a:t>
            </a:r>
          </a:p>
          <a:p>
            <a:pPr lvl="2">
              <a:buFont typeface="Wingdings" panose="05000000000000000000" pitchFamily="2" charset="2"/>
              <a:buChar char="§"/>
            </a:pPr>
            <a:r>
              <a:rPr lang="en-US" sz="1800" dirty="0" smtClean="0">
                <a:solidFill>
                  <a:schemeClr val="tx1"/>
                </a:solidFill>
                <a:latin typeface="+mj-lt"/>
              </a:rPr>
              <a:t>11/29/21: </a:t>
            </a:r>
            <a:r>
              <a:rPr lang="en-US" sz="1800" i="1" dirty="0">
                <a:solidFill>
                  <a:schemeClr val="accent2"/>
                </a:solidFill>
                <a:latin typeface="+mj-lt"/>
              </a:rPr>
              <a:t>Court Halts Biden Administration’s Healthcare Worker Vaccine Mandate Following Lawsuit from Missouri Attorney General</a:t>
            </a:r>
          </a:p>
          <a:p>
            <a:pPr lvl="1">
              <a:buFont typeface="Courier New" panose="02070309020205020404" pitchFamily="49" charset="0"/>
              <a:buChar char="o"/>
            </a:pPr>
            <a:endParaRPr lang="en-US" sz="2600" i="1" dirty="0" smtClean="0">
              <a:solidFill>
                <a:schemeClr val="accent2"/>
              </a:solidFill>
              <a:latin typeface="+mj-lt"/>
            </a:endParaRPr>
          </a:p>
          <a:p>
            <a:pPr lvl="1">
              <a:buFont typeface="Courier New" panose="02070309020205020404" pitchFamily="49" charset="0"/>
              <a:buChar char="o"/>
            </a:pPr>
            <a:endParaRPr lang="en-US" sz="2000" dirty="0">
              <a:solidFill>
                <a:schemeClr val="tx1"/>
              </a:solidFill>
              <a:latin typeface="+mj-lt"/>
            </a:endParaRPr>
          </a:p>
          <a:p>
            <a:pPr lvl="1">
              <a:buFont typeface="Arial" panose="020B0604020202020204" pitchFamily="34" charset="0"/>
              <a:buChar char="•"/>
            </a:pPr>
            <a:endParaRPr lang="en-US" sz="2000" b="1" dirty="0">
              <a:latin typeface="+mj-lt"/>
            </a:endParaRPr>
          </a:p>
          <a:p>
            <a:pPr lvl="1">
              <a:buFont typeface="Arial" panose="020B0604020202020204" pitchFamily="34" charset="0"/>
              <a:buChar char="•"/>
            </a:pPr>
            <a:endParaRPr lang="en-US" dirty="0" smtClean="0">
              <a:latin typeface="+mj-lt"/>
            </a:endParaRPr>
          </a:p>
          <a:p>
            <a:pPr>
              <a:buFont typeface="Arial" panose="020B0604020202020204" pitchFamily="34" charset="0"/>
              <a:buChar char="•"/>
            </a:pPr>
            <a:endParaRPr lang="en-US" dirty="0" smtClean="0">
              <a:solidFill>
                <a:srgbClr val="FF0000"/>
              </a:solidFill>
              <a:latin typeface="+mj-lt"/>
            </a:endParaRPr>
          </a:p>
          <a:p>
            <a:pPr marL="0" indent="0">
              <a:buNone/>
            </a:pPr>
            <a:endParaRPr lang="en-US" dirty="0" smtClean="0">
              <a:solidFill>
                <a:srgbClr val="FF0000"/>
              </a:solidFill>
              <a:latin typeface="+mj-lt"/>
            </a:endParaRPr>
          </a:p>
        </p:txBody>
      </p:sp>
      <p:pic>
        <p:nvPicPr>
          <p:cNvPr id="5" name="Picture 4"/>
          <p:cNvPicPr>
            <a:picLocks noChangeAspect="1"/>
          </p:cNvPicPr>
          <p:nvPr/>
        </p:nvPicPr>
        <p:blipFill>
          <a:blip r:embed="rId3"/>
          <a:stretch>
            <a:fillRect/>
          </a:stretch>
        </p:blipFill>
        <p:spPr>
          <a:xfrm>
            <a:off x="6111273" y="4285526"/>
            <a:ext cx="3185436" cy="823031"/>
          </a:xfrm>
          <a:prstGeom prst="rect">
            <a:avLst/>
          </a:prstGeom>
        </p:spPr>
      </p:pic>
      <p:pic>
        <p:nvPicPr>
          <p:cNvPr id="6" name="Picture 5"/>
          <p:cNvPicPr>
            <a:picLocks noChangeAspect="1"/>
          </p:cNvPicPr>
          <p:nvPr/>
        </p:nvPicPr>
        <p:blipFill>
          <a:blip r:embed="rId4"/>
          <a:stretch>
            <a:fillRect/>
          </a:stretch>
        </p:blipFill>
        <p:spPr>
          <a:xfrm>
            <a:off x="8881438" y="5082920"/>
            <a:ext cx="1152394" cy="268022"/>
          </a:xfrm>
          <a:prstGeom prst="rect">
            <a:avLst/>
          </a:prstGeom>
        </p:spPr>
      </p:pic>
      <p:sp>
        <p:nvSpPr>
          <p:cNvPr id="7" name="Rectangle 6"/>
          <p:cNvSpPr/>
          <p:nvPr/>
        </p:nvSpPr>
        <p:spPr>
          <a:xfrm>
            <a:off x="5707906" y="3703053"/>
            <a:ext cx="4548376" cy="1799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5824661" y="3986635"/>
            <a:ext cx="1303133" cy="190517"/>
          </a:xfrm>
          <a:prstGeom prst="rect">
            <a:avLst/>
          </a:prstGeom>
        </p:spPr>
      </p:pic>
    </p:spTree>
    <p:extLst>
      <p:ext uri="{BB962C8B-B14F-4D97-AF65-F5344CB8AC3E}">
        <p14:creationId xmlns:p14="http://schemas.microsoft.com/office/powerpoint/2010/main" val="316200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Privacy &amp; Security</a:t>
            </a:r>
            <a:endParaRPr lang="en-US" dirty="0"/>
          </a:p>
        </p:txBody>
      </p:sp>
      <p:sp>
        <p:nvSpPr>
          <p:cNvPr id="3" name="Content Placeholder 2"/>
          <p:cNvSpPr>
            <a:spLocks noGrp="1"/>
          </p:cNvSpPr>
          <p:nvPr>
            <p:ph idx="1"/>
          </p:nvPr>
        </p:nvSpPr>
        <p:spPr>
          <a:xfrm>
            <a:off x="1097280" y="1891430"/>
            <a:ext cx="10256520" cy="4285533"/>
          </a:xfrm>
        </p:spPr>
        <p:txBody>
          <a:bodyPr>
            <a:normAutofit/>
          </a:bodyPr>
          <a:lstStyle/>
          <a:p>
            <a:pPr>
              <a:lnSpc>
                <a:spcPct val="100000"/>
              </a:lnSpc>
              <a:buFont typeface="Arial" panose="020B0604020202020204" pitchFamily="34" charset="0"/>
              <a:buChar char="•"/>
            </a:pPr>
            <a:r>
              <a:rPr lang="en-US" dirty="0" smtClean="0"/>
              <a:t> </a:t>
            </a:r>
            <a:r>
              <a:rPr lang="en-US" dirty="0" smtClean="0">
                <a:solidFill>
                  <a:schemeClr val="tx1"/>
                </a:solidFill>
              </a:rPr>
              <a:t>State data </a:t>
            </a:r>
            <a:r>
              <a:rPr lang="en-US" dirty="0">
                <a:solidFill>
                  <a:schemeClr val="tx1"/>
                </a:solidFill>
              </a:rPr>
              <a:t>privacy </a:t>
            </a:r>
            <a:r>
              <a:rPr lang="en-US" dirty="0" smtClean="0">
                <a:solidFill>
                  <a:schemeClr val="tx1"/>
                </a:solidFill>
              </a:rPr>
              <a:t>laws in CA, VA and CO provide (or will soon provide) consumers in those states with certain rights regarding the collection, use and disclosure of their personal information </a:t>
            </a:r>
          </a:p>
          <a:p>
            <a:pPr lvl="1">
              <a:lnSpc>
                <a:spcPct val="100000"/>
              </a:lnSpc>
              <a:buFont typeface="Courier New" panose="02070309020205020404" pitchFamily="49" charset="0"/>
              <a:buChar char="o"/>
            </a:pPr>
            <a:r>
              <a:rPr lang="en-US" sz="2000" dirty="0" smtClean="0">
                <a:solidFill>
                  <a:schemeClr val="tx1"/>
                </a:solidFill>
                <a:latin typeface="+mj-lt"/>
              </a:rPr>
              <a:t> </a:t>
            </a:r>
            <a:r>
              <a:rPr lang="en-US" dirty="0" smtClean="0">
                <a:solidFill>
                  <a:schemeClr val="tx1"/>
                </a:solidFill>
                <a:latin typeface="+mj-lt"/>
              </a:rPr>
              <a:t>Business should carefully analyze whether these laws apply to them</a:t>
            </a:r>
          </a:p>
          <a:p>
            <a:pPr lvl="2">
              <a:lnSpc>
                <a:spcPct val="100000"/>
              </a:lnSpc>
              <a:buFont typeface="Wingdings" panose="05000000000000000000" pitchFamily="2" charset="2"/>
              <a:buChar char="§"/>
            </a:pPr>
            <a:r>
              <a:rPr lang="en-US" sz="1800" dirty="0" smtClean="0">
                <a:solidFill>
                  <a:schemeClr val="tx1"/>
                </a:solidFill>
                <a:latin typeface="+mj-lt"/>
              </a:rPr>
              <a:t>California Consumer Privacy Act (CCPA) &amp; Consumer Privacy Rights Act (CPRA)</a:t>
            </a:r>
          </a:p>
          <a:p>
            <a:pPr lvl="2">
              <a:lnSpc>
                <a:spcPct val="100000"/>
              </a:lnSpc>
              <a:buFont typeface="Wingdings" panose="05000000000000000000" pitchFamily="2" charset="2"/>
              <a:buChar char="§"/>
            </a:pPr>
            <a:r>
              <a:rPr lang="en-US" sz="1800" dirty="0" smtClean="0">
                <a:solidFill>
                  <a:schemeClr val="tx1"/>
                </a:solidFill>
                <a:latin typeface="+mj-lt"/>
              </a:rPr>
              <a:t>Virginia Consumer Data Protection Act (VCDPA)</a:t>
            </a:r>
          </a:p>
          <a:p>
            <a:pPr lvl="2">
              <a:lnSpc>
                <a:spcPct val="100000"/>
              </a:lnSpc>
              <a:buFont typeface="Wingdings" panose="05000000000000000000" pitchFamily="2" charset="2"/>
              <a:buChar char="§"/>
            </a:pPr>
            <a:r>
              <a:rPr lang="en-US" sz="1800" dirty="0" smtClean="0">
                <a:solidFill>
                  <a:schemeClr val="tx1"/>
                </a:solidFill>
                <a:latin typeface="+mj-lt"/>
              </a:rPr>
              <a:t>Colorado Privacy Act (CPA)</a:t>
            </a:r>
          </a:p>
          <a:p>
            <a:pPr lvl="1">
              <a:lnSpc>
                <a:spcPct val="100000"/>
              </a:lnSpc>
              <a:buFont typeface="Courier New" panose="02070309020205020404" pitchFamily="49" charset="0"/>
              <a:buChar char="o"/>
            </a:pPr>
            <a:r>
              <a:rPr lang="en-US" dirty="0" smtClean="0">
                <a:solidFill>
                  <a:schemeClr val="tx1"/>
                </a:solidFill>
                <a:latin typeface="+mj-lt"/>
              </a:rPr>
              <a:t> Similar legislation was introduced and nearly passed in a number of other states last year – expect similar laws elsewhere soon</a:t>
            </a:r>
          </a:p>
          <a:p>
            <a:pPr>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HIPAA-covered entities or data </a:t>
            </a:r>
            <a:r>
              <a:rPr lang="en-US" i="1" dirty="0">
                <a:solidFill>
                  <a:schemeClr val="tx1"/>
                </a:solidFill>
              </a:rPr>
              <a:t>may</a:t>
            </a:r>
            <a:r>
              <a:rPr lang="en-US" dirty="0">
                <a:solidFill>
                  <a:schemeClr val="tx1"/>
                </a:solidFill>
              </a:rPr>
              <a:t> be </a:t>
            </a:r>
            <a:r>
              <a:rPr lang="en-US" dirty="0" smtClean="0">
                <a:solidFill>
                  <a:schemeClr val="tx1"/>
                </a:solidFill>
              </a:rPr>
              <a:t>exempt </a:t>
            </a:r>
            <a:r>
              <a:rPr lang="en-US" dirty="0">
                <a:solidFill>
                  <a:schemeClr val="tx1"/>
                </a:solidFill>
              </a:rPr>
              <a:t>from </a:t>
            </a:r>
            <a:r>
              <a:rPr lang="en-US" dirty="0" smtClean="0">
                <a:solidFill>
                  <a:schemeClr val="tx1"/>
                </a:solidFill>
              </a:rPr>
              <a:t>certain state laws or provisions thereof</a:t>
            </a:r>
            <a:endParaRPr lang="en-US" dirty="0">
              <a:solidFill>
                <a:schemeClr val="tx1"/>
              </a:solidFill>
            </a:endParaRPr>
          </a:p>
          <a:p>
            <a:pPr lvl="1">
              <a:lnSpc>
                <a:spcPct val="100000"/>
              </a:lnSpc>
              <a:buFont typeface="Courier New" panose="02070309020205020404" pitchFamily="49" charset="0"/>
              <a:buChar char="o"/>
            </a:pPr>
            <a:r>
              <a:rPr lang="en-US" dirty="0">
                <a:solidFill>
                  <a:schemeClr val="tx1"/>
                </a:solidFill>
                <a:latin typeface="+mj-lt"/>
              </a:rPr>
              <a:t>Requires state-by-state </a:t>
            </a:r>
            <a:r>
              <a:rPr lang="en-US" dirty="0" smtClean="0">
                <a:solidFill>
                  <a:schemeClr val="tx1"/>
                </a:solidFill>
                <a:latin typeface="+mj-lt"/>
              </a:rPr>
              <a:t>analysis</a:t>
            </a:r>
          </a:p>
          <a:p>
            <a:endParaRPr lang="en-US" dirty="0"/>
          </a:p>
          <a:p>
            <a:endParaRPr lang="en-US" dirty="0" smtClean="0"/>
          </a:p>
          <a:p>
            <a:pPr marL="457200" lvl="1" indent="0">
              <a:buNone/>
            </a:pPr>
            <a:endParaRPr lang="en-US" dirty="0"/>
          </a:p>
          <a:p>
            <a:endParaRPr lang="en-US" dirty="0">
              <a:latin typeface="+mj-lt"/>
            </a:endParaRPr>
          </a:p>
        </p:txBody>
      </p:sp>
    </p:spTree>
    <p:extLst>
      <p:ext uri="{BB962C8B-B14F-4D97-AF65-F5344CB8AC3E}">
        <p14:creationId xmlns:p14="http://schemas.microsoft.com/office/powerpoint/2010/main" val="252707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94721" y="2781547"/>
            <a:ext cx="4133446" cy="3450635"/>
          </a:xfrm>
          <a:prstGeom prst="rect">
            <a:avLst/>
          </a:prstGeom>
        </p:spPr>
      </p:pic>
      <p:sp>
        <p:nvSpPr>
          <p:cNvPr id="2" name="Title 1"/>
          <p:cNvSpPr>
            <a:spLocks noGrp="1"/>
          </p:cNvSpPr>
          <p:nvPr>
            <p:ph type="title"/>
          </p:nvPr>
        </p:nvSpPr>
        <p:spPr>
          <a:xfrm>
            <a:off x="952500" y="475989"/>
            <a:ext cx="11239500" cy="1260043"/>
          </a:xfrm>
        </p:spPr>
        <p:txBody>
          <a:bodyPr>
            <a:noAutofit/>
          </a:bodyPr>
          <a:lstStyle/>
          <a:p>
            <a:r>
              <a:rPr lang="en-US" sz="4400" dirty="0" smtClean="0"/>
              <a:t>Comprehensive State Data Privacy Laws</a:t>
            </a:r>
            <a:endParaRPr lang="en-US" sz="4400" dirty="0">
              <a:solidFill>
                <a:schemeClr val="tx2">
                  <a:lumMod val="75000"/>
                  <a:lumOff val="25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137477" y="1866379"/>
            <a:ext cx="8483601" cy="4120638"/>
          </a:xfrm>
        </p:spPr>
        <p:txBody>
          <a:bodyPr>
            <a:normAutofit fontScale="92500" lnSpcReduction="20000"/>
          </a:bodyPr>
          <a:lstStyle/>
          <a:p>
            <a:pPr marL="0" indent="0">
              <a:buNone/>
            </a:pPr>
            <a:r>
              <a:rPr lang="en-US" sz="2600" b="1" dirty="0" smtClean="0">
                <a:solidFill>
                  <a:srgbClr val="008C9F"/>
                </a:solidFill>
                <a:latin typeface="+mj-lt"/>
                <a:cs typeface="Calibri" panose="020F0502020204030204" pitchFamily="34" charset="0"/>
              </a:rPr>
              <a:t>California (</a:t>
            </a:r>
            <a:r>
              <a:rPr lang="en-US" sz="2600" b="1" dirty="0">
                <a:solidFill>
                  <a:srgbClr val="008C9F"/>
                </a:solidFill>
                <a:latin typeface="+mj-lt"/>
                <a:cs typeface="Calibri" panose="020F0502020204030204" pitchFamily="34" charset="0"/>
              </a:rPr>
              <a:t>2018) - Consumer Privacy Act </a:t>
            </a:r>
            <a:r>
              <a:rPr lang="en-US" sz="2600" b="1" dirty="0" smtClean="0">
                <a:solidFill>
                  <a:srgbClr val="008C9F"/>
                </a:solidFill>
                <a:latin typeface="+mj-lt"/>
                <a:cs typeface="Calibri" panose="020F0502020204030204" pitchFamily="34" charset="0"/>
              </a:rPr>
              <a:t>(</a:t>
            </a:r>
            <a:r>
              <a:rPr lang="en-US" sz="2600" b="1" dirty="0">
                <a:solidFill>
                  <a:srgbClr val="008C9F"/>
                </a:solidFill>
                <a:latin typeface="+mj-lt"/>
                <a:cs typeface="Calibri" panose="020F0502020204030204" pitchFamily="34" charset="0"/>
              </a:rPr>
              <a:t>CCPA</a:t>
            </a:r>
            <a:r>
              <a:rPr lang="en-US" sz="2600" b="1" dirty="0" smtClean="0">
                <a:solidFill>
                  <a:srgbClr val="008C9F"/>
                </a:solidFill>
                <a:latin typeface="+mj-lt"/>
                <a:cs typeface="Calibri" panose="020F0502020204030204" pitchFamily="34" charset="0"/>
              </a:rPr>
              <a:t>)</a:t>
            </a:r>
          </a:p>
          <a:p>
            <a:pPr>
              <a:buFont typeface="Arial" panose="020B0604020202020204" pitchFamily="34" charset="0"/>
              <a:buChar char="•"/>
            </a:pPr>
            <a:r>
              <a:rPr lang="en-US" sz="2200" dirty="0" smtClean="0">
                <a:solidFill>
                  <a:schemeClr val="tx1"/>
                </a:solidFill>
                <a:latin typeface="+mj-lt"/>
                <a:cs typeface="Calibri" panose="020F0502020204030204" pitchFamily="34" charset="0"/>
              </a:rPr>
              <a:t> </a:t>
            </a:r>
            <a:r>
              <a:rPr lang="en-US" sz="2200" dirty="0" smtClean="0">
                <a:solidFill>
                  <a:schemeClr val="tx1"/>
                </a:solidFill>
                <a:cs typeface="Calibri" panose="020F0502020204030204" pitchFamily="34" charset="0"/>
              </a:rPr>
              <a:t>Creates consumer rights to access, delete and opt-out of the sale of personal information</a:t>
            </a:r>
          </a:p>
          <a:p>
            <a:pPr>
              <a:buFont typeface="Arial" panose="020B0604020202020204" pitchFamily="34" charset="0"/>
              <a:buChar char="•"/>
            </a:pPr>
            <a:r>
              <a:rPr lang="en-US" sz="2200" dirty="0">
                <a:solidFill>
                  <a:schemeClr val="tx1"/>
                </a:solidFill>
                <a:cs typeface="Calibri" panose="020F0502020204030204" pitchFamily="34" charset="0"/>
              </a:rPr>
              <a:t> </a:t>
            </a:r>
            <a:r>
              <a:rPr lang="en-US" sz="2200" dirty="0" smtClean="0">
                <a:solidFill>
                  <a:schemeClr val="tx1"/>
                </a:solidFill>
                <a:cs typeface="Calibri" panose="020F0502020204030204" pitchFamily="34" charset="0"/>
              </a:rPr>
              <a:t>Exempts medical information protected by HIPAA, the California </a:t>
            </a:r>
            <a:r>
              <a:rPr lang="en-US" sz="2200" dirty="0">
                <a:solidFill>
                  <a:schemeClr val="tx1"/>
                </a:solidFill>
              </a:rPr>
              <a:t>Confidentiality of Medical Information Act</a:t>
            </a:r>
            <a:r>
              <a:rPr lang="en-US" sz="2200" dirty="0" smtClean="0">
                <a:solidFill>
                  <a:schemeClr val="tx1"/>
                </a:solidFill>
                <a:cs typeface="Calibri" panose="020F0502020204030204" pitchFamily="34" charset="0"/>
              </a:rPr>
              <a:t> and other federal laws</a:t>
            </a:r>
          </a:p>
          <a:p>
            <a:pPr lvl="1">
              <a:buFont typeface="Arial" panose="020B0604020202020204" pitchFamily="34" charset="0"/>
              <a:buChar char="•"/>
            </a:pPr>
            <a:r>
              <a:rPr lang="en-US" sz="1900" dirty="0" smtClean="0">
                <a:solidFill>
                  <a:schemeClr val="tx1"/>
                </a:solidFill>
                <a:latin typeface="+mj-lt"/>
                <a:cs typeface="Calibri" panose="020F0502020204030204" pitchFamily="34" charset="0"/>
              </a:rPr>
              <a:t>See Cal. Civ. Code § 1798.145(c)(1)(A)-(C)</a:t>
            </a:r>
          </a:p>
          <a:p>
            <a:pPr>
              <a:buFont typeface="Arial" panose="020B0604020202020204" pitchFamily="34" charset="0"/>
              <a:buChar char="•"/>
            </a:pPr>
            <a:r>
              <a:rPr lang="en-US" sz="2200" dirty="0" smtClean="0">
                <a:solidFill>
                  <a:schemeClr val="tx1"/>
                </a:solidFill>
                <a:cs typeface="Calibri" panose="020F0502020204030204" pitchFamily="34" charset="0"/>
              </a:rPr>
              <a:t>Broadly defines “sale” of personal information</a:t>
            </a:r>
          </a:p>
          <a:p>
            <a:pPr lvl="1">
              <a:buFont typeface="Courier New" panose="02070309020205020404" pitchFamily="49" charset="0"/>
              <a:buChar char="o"/>
            </a:pPr>
            <a:r>
              <a:rPr lang="en-US" sz="2200" dirty="0" smtClean="0">
                <a:solidFill>
                  <a:schemeClr val="tx1"/>
                </a:solidFill>
                <a:latin typeface="+mj-lt"/>
                <a:cs typeface="Calibri" panose="020F0502020204030204" pitchFamily="34" charset="0"/>
              </a:rPr>
              <a:t> </a:t>
            </a:r>
            <a:r>
              <a:rPr lang="en-US" sz="1900" dirty="0" smtClean="0">
                <a:solidFill>
                  <a:schemeClr val="tx1"/>
                </a:solidFill>
                <a:latin typeface="+mj-lt"/>
                <a:cs typeface="Calibri" panose="020F0502020204030204" pitchFamily="34" charset="0"/>
              </a:rPr>
              <a:t>Any sharing for “valuable consideration” – not just money</a:t>
            </a:r>
          </a:p>
          <a:p>
            <a:pPr>
              <a:buFont typeface="Arial" panose="020B0604020202020204" pitchFamily="34" charset="0"/>
              <a:buChar char="•"/>
            </a:pPr>
            <a:r>
              <a:rPr lang="en-US" sz="2200" dirty="0" smtClean="0">
                <a:solidFill>
                  <a:schemeClr val="tx1"/>
                </a:solidFill>
                <a:latin typeface="+mj-lt"/>
                <a:cs typeface="Calibri" panose="020F0502020204030204" pitchFamily="34" charset="0"/>
              </a:rPr>
              <a:t> </a:t>
            </a:r>
            <a:r>
              <a:rPr lang="en-US" sz="2200" dirty="0" smtClean="0">
                <a:solidFill>
                  <a:schemeClr val="tx1"/>
                </a:solidFill>
                <a:cs typeface="Calibri" panose="020F0502020204030204" pitchFamily="34" charset="0"/>
              </a:rPr>
              <a:t>Imposes first-ever Global Privacy Control obligations in the U.S.</a:t>
            </a:r>
          </a:p>
          <a:p>
            <a:pPr>
              <a:buFont typeface="Arial" panose="020B0604020202020204" pitchFamily="34" charset="0"/>
              <a:buChar char="•"/>
            </a:pPr>
            <a:r>
              <a:rPr lang="en-US" sz="2200" dirty="0" smtClean="0">
                <a:solidFill>
                  <a:schemeClr val="tx1"/>
                </a:solidFill>
                <a:cs typeface="Calibri" panose="020F0502020204030204" pitchFamily="34" charset="0"/>
              </a:rPr>
              <a:t> Notice </a:t>
            </a:r>
            <a:r>
              <a:rPr lang="en-US" sz="2200" dirty="0">
                <a:solidFill>
                  <a:schemeClr val="tx1"/>
                </a:solidFill>
                <a:cs typeface="Calibri" panose="020F0502020204030204" pitchFamily="34" charset="0"/>
              </a:rPr>
              <a:t>and right to cure </a:t>
            </a:r>
            <a:r>
              <a:rPr lang="en-US" sz="2200" dirty="0" smtClean="0">
                <a:solidFill>
                  <a:schemeClr val="tx1"/>
                </a:solidFill>
                <a:cs typeface="Calibri" panose="020F0502020204030204" pitchFamily="34" charset="0"/>
              </a:rPr>
              <a:t>within 30 days will sunset in January 2023</a:t>
            </a:r>
          </a:p>
          <a:p>
            <a:pPr>
              <a:buFont typeface="Arial" panose="020B0604020202020204" pitchFamily="34" charset="0"/>
              <a:buChar char="•"/>
            </a:pPr>
            <a:r>
              <a:rPr lang="en-US" sz="2200" dirty="0">
                <a:solidFill>
                  <a:schemeClr val="tx1"/>
                </a:solidFill>
                <a:cs typeface="Calibri" panose="020F0502020204030204" pitchFamily="34" charset="0"/>
              </a:rPr>
              <a:t> </a:t>
            </a:r>
            <a:r>
              <a:rPr lang="en-US" sz="2200" dirty="0" smtClean="0">
                <a:solidFill>
                  <a:schemeClr val="tx1"/>
                </a:solidFill>
                <a:cs typeface="Calibri" panose="020F0502020204030204" pitchFamily="34" charset="0"/>
              </a:rPr>
              <a:t>Effective January 1, 2020</a:t>
            </a:r>
          </a:p>
          <a:p>
            <a:pPr lvl="1">
              <a:buFont typeface="Courier New" panose="02070309020205020404" pitchFamily="49" charset="0"/>
              <a:buChar char="o"/>
            </a:pPr>
            <a:r>
              <a:rPr lang="en-US" sz="2200" dirty="0" smtClean="0">
                <a:solidFill>
                  <a:schemeClr val="tx1"/>
                </a:solidFill>
                <a:latin typeface="+mj-lt"/>
                <a:cs typeface="Calibri" panose="020F0502020204030204" pitchFamily="34" charset="0"/>
              </a:rPr>
              <a:t> </a:t>
            </a:r>
            <a:r>
              <a:rPr lang="en-US" sz="1900" dirty="0" smtClean="0">
                <a:solidFill>
                  <a:schemeClr val="tx1"/>
                </a:solidFill>
                <a:latin typeface="+mj-lt"/>
                <a:cs typeface="Calibri" panose="020F0502020204030204" pitchFamily="34" charset="0"/>
              </a:rPr>
              <a:t>Enforcement letters began going out on July 1, 2020</a:t>
            </a:r>
          </a:p>
          <a:p>
            <a:pPr marL="457200" lvl="1" indent="0">
              <a:buNone/>
            </a:pPr>
            <a:endParaRPr lang="en-US" sz="1800" dirty="0" smtClean="0"/>
          </a:p>
        </p:txBody>
      </p:sp>
      <p:sp>
        <p:nvSpPr>
          <p:cNvPr id="5" name="Slide Number Placeholder 4"/>
          <p:cNvSpPr>
            <a:spLocks noGrp="1"/>
          </p:cNvSpPr>
          <p:nvPr>
            <p:ph type="sldNum" sz="quarter" idx="10"/>
          </p:nvPr>
        </p:nvSpPr>
        <p:spPr/>
        <p:txBody>
          <a:bodyPr/>
          <a:lstStyle/>
          <a:p>
            <a:fld id="{EC392376-158C-4114-846D-C95348E22AD3}" type="slidenum">
              <a:rPr lang="en-US" smtClean="0"/>
              <a:t>26</a:t>
            </a:fld>
            <a:endParaRPr lang="en-US" dirty="0"/>
          </a:p>
        </p:txBody>
      </p:sp>
    </p:spTree>
    <p:extLst>
      <p:ext uri="{BB962C8B-B14F-4D97-AF65-F5344CB8AC3E}">
        <p14:creationId xmlns:p14="http://schemas.microsoft.com/office/powerpoint/2010/main" val="45151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901874"/>
            <a:ext cx="11239500" cy="844098"/>
          </a:xfrm>
        </p:spPr>
        <p:txBody>
          <a:bodyPr>
            <a:normAutofit/>
          </a:bodyPr>
          <a:lstStyle/>
          <a:p>
            <a:r>
              <a:rPr lang="en-US" sz="4400" dirty="0"/>
              <a:t>Comprehensive State Data Privacy Laws</a:t>
            </a:r>
            <a:endParaRPr lang="en-US" sz="4400" dirty="0">
              <a:solidFill>
                <a:schemeClr val="tx2">
                  <a:lumMod val="75000"/>
                  <a:lumOff val="2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117599" y="1878904"/>
            <a:ext cx="8052905" cy="4247261"/>
          </a:xfrm>
        </p:spPr>
        <p:txBody>
          <a:bodyPr>
            <a:normAutofit/>
          </a:bodyPr>
          <a:lstStyle/>
          <a:p>
            <a:pPr marL="0" indent="0">
              <a:buNone/>
            </a:pPr>
            <a:r>
              <a:rPr lang="en-US" sz="2400" b="1" dirty="0" smtClean="0">
                <a:solidFill>
                  <a:srgbClr val="008C9F"/>
                </a:solidFill>
                <a:latin typeface="+mj-lt"/>
                <a:cs typeface="Calibri" panose="020F0502020204030204" pitchFamily="34" charset="0"/>
              </a:rPr>
              <a:t>California (2020) - Consumer Privacy Rights Act (CPRA)</a:t>
            </a:r>
          </a:p>
          <a:p>
            <a:pPr>
              <a:buFont typeface="Arial" panose="020B0604020202020204" pitchFamily="34" charset="0"/>
              <a:buChar char="•"/>
            </a:pPr>
            <a:r>
              <a:rPr lang="en-US" dirty="0" smtClean="0">
                <a:solidFill>
                  <a:schemeClr val="tx1"/>
                </a:solidFill>
                <a:latin typeface="+mj-lt"/>
                <a:cs typeface="Calibri" panose="020F0502020204030204" pitchFamily="34" charset="0"/>
              </a:rPr>
              <a:t> </a:t>
            </a:r>
            <a:r>
              <a:rPr lang="en-US" dirty="0" smtClean="0">
                <a:solidFill>
                  <a:schemeClr val="tx1"/>
                </a:solidFill>
                <a:cs typeface="Calibri" panose="020F0502020204030204" pitchFamily="34" charset="0"/>
              </a:rPr>
              <a:t>Builds </a:t>
            </a:r>
            <a:r>
              <a:rPr lang="en-US" dirty="0">
                <a:solidFill>
                  <a:schemeClr val="tx1"/>
                </a:solidFill>
                <a:cs typeface="Calibri" panose="020F0502020204030204" pitchFamily="34" charset="0"/>
              </a:rPr>
              <a:t>upon the CCPA</a:t>
            </a:r>
          </a:p>
          <a:p>
            <a:pPr>
              <a:buFont typeface="Arial" panose="020B0604020202020204" pitchFamily="34" charset="0"/>
              <a:buChar char="•"/>
            </a:pPr>
            <a:r>
              <a:rPr lang="en-US" dirty="0" smtClean="0">
                <a:solidFill>
                  <a:schemeClr val="tx1"/>
                </a:solidFill>
                <a:cs typeface="Calibri" panose="020F0502020204030204" pitchFamily="34" charset="0"/>
              </a:rPr>
              <a:t> Includes </a:t>
            </a:r>
            <a:r>
              <a:rPr lang="en-US" dirty="0">
                <a:solidFill>
                  <a:schemeClr val="tx1"/>
                </a:solidFill>
                <a:cs typeface="Calibri" panose="020F0502020204030204" pitchFamily="34" charset="0"/>
              </a:rPr>
              <a:t>right to correct incorrect personal information and right to limit the use/disclosure of “sensitive personal information” </a:t>
            </a:r>
          </a:p>
          <a:p>
            <a:pPr>
              <a:buFont typeface="Arial" panose="020B0604020202020204" pitchFamily="34" charset="0"/>
              <a:buChar char="•"/>
            </a:pPr>
            <a:r>
              <a:rPr lang="en-US" dirty="0">
                <a:solidFill>
                  <a:srgbClr val="FF0000"/>
                </a:solidFill>
                <a:cs typeface="Calibri" panose="020F0502020204030204" pitchFamily="34" charset="0"/>
              </a:rPr>
              <a:t> </a:t>
            </a:r>
            <a:r>
              <a:rPr lang="en-US" dirty="0">
                <a:solidFill>
                  <a:schemeClr val="tx1"/>
                </a:solidFill>
              </a:rPr>
              <a:t>Expands CCPA </a:t>
            </a:r>
            <a:r>
              <a:rPr lang="en-US" dirty="0" smtClean="0">
                <a:solidFill>
                  <a:schemeClr val="tx1"/>
                </a:solidFill>
              </a:rPr>
              <a:t>exemptions </a:t>
            </a:r>
            <a:r>
              <a:rPr lang="en-US" dirty="0">
                <a:solidFill>
                  <a:schemeClr val="tx1"/>
                </a:solidFill>
              </a:rPr>
              <a:t>to include certain biometric research</a:t>
            </a:r>
            <a:endParaRPr lang="en-US" dirty="0" smtClean="0">
              <a:solidFill>
                <a:schemeClr val="tx1"/>
              </a:solidFill>
              <a:cs typeface="Calibri" panose="020F0502020204030204" pitchFamily="34" charset="0"/>
            </a:endParaRPr>
          </a:p>
          <a:p>
            <a:pPr>
              <a:buFont typeface="Arial" panose="020B0604020202020204" pitchFamily="34" charset="0"/>
              <a:buChar char="•"/>
            </a:pPr>
            <a:r>
              <a:rPr lang="en-US" dirty="0">
                <a:solidFill>
                  <a:schemeClr val="tx1"/>
                </a:solidFill>
                <a:cs typeface="Calibri" panose="020F0502020204030204" pitchFamily="34" charset="0"/>
              </a:rPr>
              <a:t> </a:t>
            </a:r>
            <a:r>
              <a:rPr lang="en-US" dirty="0" smtClean="0">
                <a:solidFill>
                  <a:schemeClr val="tx1"/>
                </a:solidFill>
                <a:cs typeface="Calibri" panose="020F0502020204030204" pitchFamily="34" charset="0"/>
              </a:rPr>
              <a:t>Creates </a:t>
            </a:r>
            <a:r>
              <a:rPr lang="en-US" dirty="0">
                <a:solidFill>
                  <a:schemeClr val="tx1"/>
                </a:solidFill>
                <a:cs typeface="Calibri" panose="020F0502020204030204" pitchFamily="34" charset="0"/>
              </a:rPr>
              <a:t>the CA Privacy Protection Agency</a:t>
            </a:r>
          </a:p>
          <a:p>
            <a:pPr lvl="1">
              <a:buFont typeface="Courier New" panose="02070309020205020404" pitchFamily="49" charset="0"/>
              <a:buChar char="o"/>
            </a:pPr>
            <a:r>
              <a:rPr lang="en-US" dirty="0" smtClean="0">
                <a:solidFill>
                  <a:schemeClr val="tx1"/>
                </a:solidFill>
                <a:latin typeface="+mj-lt"/>
                <a:cs typeface="Calibri" panose="020F0502020204030204" pitchFamily="34" charset="0"/>
              </a:rPr>
              <a:t>AG retains enforcement authority</a:t>
            </a:r>
          </a:p>
          <a:p>
            <a:pPr>
              <a:buFont typeface="Arial" panose="020B0604020202020204" pitchFamily="34" charset="0"/>
              <a:buChar char="•"/>
            </a:pPr>
            <a:r>
              <a:rPr lang="en-US" dirty="0" smtClean="0">
                <a:solidFill>
                  <a:schemeClr val="tx1"/>
                </a:solidFill>
                <a:cs typeface="Calibri" panose="020F0502020204030204" pitchFamily="34" charset="0"/>
              </a:rPr>
              <a:t> Regulations anticipated by July </a:t>
            </a:r>
            <a:r>
              <a:rPr lang="en-US" dirty="0">
                <a:solidFill>
                  <a:schemeClr val="tx1"/>
                </a:solidFill>
                <a:cs typeface="Calibri" panose="020F0502020204030204" pitchFamily="34" charset="0"/>
              </a:rPr>
              <a:t>1, </a:t>
            </a:r>
            <a:r>
              <a:rPr lang="en-US" dirty="0" smtClean="0">
                <a:solidFill>
                  <a:schemeClr val="tx1"/>
                </a:solidFill>
                <a:cs typeface="Calibri" panose="020F0502020204030204" pitchFamily="34" charset="0"/>
              </a:rPr>
              <a:t>2022</a:t>
            </a:r>
            <a:endParaRPr lang="en-US" dirty="0">
              <a:solidFill>
                <a:schemeClr val="tx1"/>
              </a:solidFill>
              <a:cs typeface="Calibri" panose="020F0502020204030204" pitchFamily="34" charset="0"/>
            </a:endParaRPr>
          </a:p>
          <a:p>
            <a:pPr>
              <a:buFont typeface="Arial" panose="020B0604020202020204" pitchFamily="34" charset="0"/>
              <a:buChar char="•"/>
            </a:pPr>
            <a:r>
              <a:rPr lang="en-US" dirty="0" smtClean="0">
                <a:solidFill>
                  <a:schemeClr val="tx1"/>
                </a:solidFill>
                <a:cs typeface="Calibri" panose="020F0502020204030204" pitchFamily="34" charset="0"/>
              </a:rPr>
              <a:t> Effective January 1, 2023</a:t>
            </a:r>
          </a:p>
          <a:p>
            <a:pPr lvl="2">
              <a:buFont typeface="Courier New" panose="02070309020205020404" pitchFamily="49" charset="0"/>
              <a:buChar char="o"/>
            </a:pPr>
            <a:r>
              <a:rPr lang="en-US" sz="1800" dirty="0" smtClean="0">
                <a:solidFill>
                  <a:schemeClr val="tx1"/>
                </a:solidFill>
                <a:latin typeface="+mj-lt"/>
                <a:cs typeface="Calibri" panose="020F0502020204030204" pitchFamily="34" charset="0"/>
              </a:rPr>
              <a:t>Enforcers can “look back” to January 1, 2022</a:t>
            </a:r>
          </a:p>
          <a:p>
            <a:pPr lvl="1"/>
            <a:endParaRPr lang="en-US" sz="1800" dirty="0" smtClean="0"/>
          </a:p>
        </p:txBody>
      </p:sp>
      <p:pic>
        <p:nvPicPr>
          <p:cNvPr id="4" name="Picture 3"/>
          <p:cNvPicPr>
            <a:picLocks noChangeAspect="1"/>
          </p:cNvPicPr>
          <p:nvPr/>
        </p:nvPicPr>
        <p:blipFill>
          <a:blip r:embed="rId3"/>
          <a:stretch>
            <a:fillRect/>
          </a:stretch>
        </p:blipFill>
        <p:spPr>
          <a:xfrm>
            <a:off x="8138689" y="3180521"/>
            <a:ext cx="2181805" cy="2490991"/>
          </a:xfrm>
          <a:prstGeom prst="rect">
            <a:avLst/>
          </a:prstGeom>
        </p:spPr>
      </p:pic>
      <p:sp>
        <p:nvSpPr>
          <p:cNvPr id="5" name="Slide Number Placeholder 4"/>
          <p:cNvSpPr>
            <a:spLocks noGrp="1"/>
          </p:cNvSpPr>
          <p:nvPr>
            <p:ph type="sldNum" sz="quarter" idx="10"/>
          </p:nvPr>
        </p:nvSpPr>
        <p:spPr/>
        <p:txBody>
          <a:bodyPr/>
          <a:lstStyle/>
          <a:p>
            <a:fld id="{EC392376-158C-4114-846D-C95348E22AD3}" type="slidenum">
              <a:rPr lang="en-US" smtClean="0"/>
              <a:t>27</a:t>
            </a:fld>
            <a:endParaRPr lang="en-US" dirty="0"/>
          </a:p>
        </p:txBody>
      </p:sp>
    </p:spTree>
    <p:extLst>
      <p:ext uri="{BB962C8B-B14F-4D97-AF65-F5344CB8AC3E}">
        <p14:creationId xmlns:p14="http://schemas.microsoft.com/office/powerpoint/2010/main" val="21239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676405"/>
            <a:ext cx="11239500" cy="1069568"/>
          </a:xfrm>
        </p:spPr>
        <p:txBody>
          <a:bodyPr>
            <a:normAutofit/>
          </a:bodyPr>
          <a:lstStyle/>
          <a:p>
            <a:r>
              <a:rPr lang="en-US" sz="4400" dirty="0"/>
              <a:t>Comprehensive State Data Privacy Laws</a:t>
            </a:r>
            <a:endParaRPr lang="en-US" sz="4400" dirty="0">
              <a:solidFill>
                <a:schemeClr val="tx2">
                  <a:lumMod val="75000"/>
                  <a:lumOff val="2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097280" y="1866378"/>
            <a:ext cx="10472419" cy="4200153"/>
          </a:xfrm>
        </p:spPr>
        <p:txBody>
          <a:bodyPr>
            <a:normAutofit/>
          </a:bodyPr>
          <a:lstStyle/>
          <a:p>
            <a:pPr>
              <a:spcBef>
                <a:spcPts val="200"/>
              </a:spcBef>
              <a:spcAft>
                <a:spcPts val="400"/>
              </a:spcAft>
            </a:pPr>
            <a:r>
              <a:rPr lang="en-US" sz="2400" b="1" dirty="0" smtClean="0">
                <a:solidFill>
                  <a:srgbClr val="008C9F"/>
                </a:solidFill>
                <a:latin typeface="+mj-lt"/>
                <a:cs typeface="Calibri" panose="020F0502020204030204" pitchFamily="34" charset="0"/>
              </a:rPr>
              <a:t>Virginia </a:t>
            </a:r>
            <a:r>
              <a:rPr lang="en-US" sz="2400" b="1" dirty="0">
                <a:solidFill>
                  <a:srgbClr val="008C9F"/>
                </a:solidFill>
                <a:latin typeface="+mj-lt"/>
                <a:cs typeface="Calibri" panose="020F0502020204030204" pitchFamily="34" charset="0"/>
              </a:rPr>
              <a:t>(2021</a:t>
            </a:r>
            <a:r>
              <a:rPr lang="en-US" sz="2400" b="1" dirty="0" smtClean="0">
                <a:solidFill>
                  <a:srgbClr val="008C9F"/>
                </a:solidFill>
                <a:latin typeface="+mj-lt"/>
                <a:cs typeface="Calibri" panose="020F0502020204030204" pitchFamily="34" charset="0"/>
              </a:rPr>
              <a:t>) – Consumer Data Protection Act</a:t>
            </a:r>
            <a:endParaRPr lang="en-US" sz="2400" b="1" dirty="0">
              <a:solidFill>
                <a:srgbClr val="008C9F"/>
              </a:solidFill>
              <a:latin typeface="+mj-lt"/>
              <a:cs typeface="Calibri" panose="020F0502020204030204" pitchFamily="34" charset="0"/>
            </a:endParaRPr>
          </a:p>
          <a:p>
            <a:pPr>
              <a:spcBef>
                <a:spcPts val="200"/>
              </a:spcBef>
              <a:spcAft>
                <a:spcPts val="400"/>
              </a:spcAft>
              <a:buFont typeface="Arial" panose="020B0604020202020204" pitchFamily="34" charset="0"/>
              <a:buChar char="•"/>
            </a:pPr>
            <a:r>
              <a:rPr lang="en-US" dirty="0" smtClean="0">
                <a:solidFill>
                  <a:schemeClr val="tx1"/>
                </a:solidFill>
                <a:latin typeface="+mj-lt"/>
                <a:cs typeface="Calibri" panose="020F0502020204030204" pitchFamily="34" charset="0"/>
              </a:rPr>
              <a:t> </a:t>
            </a:r>
            <a:r>
              <a:rPr lang="en-US" dirty="0" smtClean="0">
                <a:solidFill>
                  <a:schemeClr val="tx1"/>
                </a:solidFill>
                <a:cs typeface="Calibri" panose="020F0502020204030204" pitchFamily="34" charset="0"/>
              </a:rPr>
              <a:t>Draws heavily from the CCPA, CPRA and GDPR</a:t>
            </a:r>
          </a:p>
          <a:p>
            <a:pPr>
              <a:spcBef>
                <a:spcPts val="200"/>
              </a:spcBef>
              <a:spcAft>
                <a:spcPts val="400"/>
              </a:spcAft>
              <a:buFont typeface="Arial" panose="020B0604020202020204" pitchFamily="34" charset="0"/>
              <a:buChar char="•"/>
            </a:pPr>
            <a:r>
              <a:rPr lang="en-US" dirty="0" smtClean="0">
                <a:solidFill>
                  <a:schemeClr val="tx1"/>
                </a:solidFill>
                <a:cs typeface="Calibri" panose="020F0502020204030204" pitchFamily="34" charset="0"/>
              </a:rPr>
              <a:t> Broad exemptions for certain entities and types of data</a:t>
            </a:r>
          </a:p>
          <a:p>
            <a:pPr lvl="1">
              <a:buFont typeface="Courier New" panose="02070309020205020404" pitchFamily="49" charset="0"/>
              <a:buChar char="o"/>
            </a:pPr>
            <a:r>
              <a:rPr lang="en-US" dirty="0" smtClean="0">
                <a:solidFill>
                  <a:schemeClr val="tx1"/>
                </a:solidFill>
                <a:latin typeface="+mj-lt"/>
                <a:cs typeface="Calibri" panose="020F0502020204030204" pitchFamily="34" charset="0"/>
              </a:rPr>
              <a:t>Including covered entities and business associates subject to HIPAA +</a:t>
            </a:r>
          </a:p>
          <a:p>
            <a:pPr lvl="1">
              <a:buFont typeface="Courier New" panose="02070309020205020404" pitchFamily="49" charset="0"/>
              <a:buChar char="o"/>
            </a:pPr>
            <a:r>
              <a:rPr lang="en-US" dirty="0" smtClean="0">
                <a:solidFill>
                  <a:schemeClr val="tx1"/>
                </a:solidFill>
                <a:latin typeface="+mj-lt"/>
                <a:cs typeface="Calibri" panose="020F0502020204030204" pitchFamily="34" charset="0"/>
              </a:rPr>
              <a:t>PHI under HIPAA</a:t>
            </a:r>
          </a:p>
          <a:p>
            <a:pPr>
              <a:spcBef>
                <a:spcPts val="200"/>
              </a:spcBef>
              <a:spcAft>
                <a:spcPts val="400"/>
              </a:spcAft>
              <a:buFont typeface="Arial" panose="020B0604020202020204" pitchFamily="34" charset="0"/>
              <a:buChar char="•"/>
            </a:pPr>
            <a:r>
              <a:rPr lang="en-US" dirty="0" smtClean="0">
                <a:solidFill>
                  <a:schemeClr val="tx1"/>
                </a:solidFill>
                <a:latin typeface="+mj-lt"/>
                <a:cs typeface="Calibri" panose="020F0502020204030204" pitchFamily="34" charset="0"/>
              </a:rPr>
              <a:t> </a:t>
            </a:r>
            <a:r>
              <a:rPr lang="en-US" dirty="0" smtClean="0">
                <a:solidFill>
                  <a:schemeClr val="tx1"/>
                </a:solidFill>
                <a:cs typeface="Calibri" panose="020F0502020204030204" pitchFamily="34" charset="0"/>
              </a:rPr>
              <a:t>AG </a:t>
            </a:r>
            <a:r>
              <a:rPr lang="en-US" dirty="0">
                <a:solidFill>
                  <a:schemeClr val="tx1"/>
                </a:solidFill>
                <a:cs typeface="Calibri" panose="020F0502020204030204" pitchFamily="34" charset="0"/>
              </a:rPr>
              <a:t>exclusive authority to enforce </a:t>
            </a:r>
            <a:r>
              <a:rPr lang="en-US" dirty="0" smtClean="0">
                <a:solidFill>
                  <a:schemeClr val="tx1"/>
                </a:solidFill>
                <a:cs typeface="Calibri" panose="020F0502020204030204" pitchFamily="34" charset="0"/>
              </a:rPr>
              <a:t>violations</a:t>
            </a:r>
            <a:endParaRPr lang="en-US" dirty="0">
              <a:solidFill>
                <a:schemeClr val="tx1"/>
              </a:solidFill>
              <a:cs typeface="Calibri" panose="020F0502020204030204" pitchFamily="34" charset="0"/>
            </a:endParaRPr>
          </a:p>
          <a:p>
            <a:pPr lvl="1">
              <a:buFont typeface="Courier New" panose="02070309020205020404" pitchFamily="49" charset="0"/>
              <a:buChar char="o"/>
            </a:pPr>
            <a:r>
              <a:rPr lang="en-US" dirty="0" smtClean="0">
                <a:solidFill>
                  <a:schemeClr val="tx1"/>
                </a:solidFill>
                <a:latin typeface="+mj-lt"/>
                <a:cs typeface="Calibri" panose="020F0502020204030204" pitchFamily="34" charset="0"/>
              </a:rPr>
              <a:t>No </a:t>
            </a:r>
            <a:r>
              <a:rPr lang="en-US" dirty="0">
                <a:solidFill>
                  <a:schemeClr val="tx1"/>
                </a:solidFill>
                <a:latin typeface="+mj-lt"/>
                <a:cs typeface="Calibri" panose="020F0502020204030204" pitchFamily="34" charset="0"/>
              </a:rPr>
              <a:t>private right of </a:t>
            </a:r>
            <a:r>
              <a:rPr lang="en-US" dirty="0" smtClean="0">
                <a:solidFill>
                  <a:schemeClr val="tx1"/>
                </a:solidFill>
                <a:latin typeface="+mj-lt"/>
                <a:cs typeface="Calibri" panose="020F0502020204030204" pitchFamily="34" charset="0"/>
              </a:rPr>
              <a:t>action</a:t>
            </a:r>
          </a:p>
          <a:p>
            <a:pPr>
              <a:spcBef>
                <a:spcPts val="200"/>
              </a:spcBef>
              <a:spcAft>
                <a:spcPts val="400"/>
              </a:spcAft>
              <a:buFont typeface="Arial" panose="020B0604020202020204" pitchFamily="34" charset="0"/>
              <a:buChar char="•"/>
            </a:pPr>
            <a:r>
              <a:rPr lang="en-US" dirty="0" smtClean="0">
                <a:solidFill>
                  <a:schemeClr val="tx1"/>
                </a:solidFill>
                <a:latin typeface="+mj-lt"/>
                <a:cs typeface="Calibri" panose="020F0502020204030204" pitchFamily="34" charset="0"/>
              </a:rPr>
              <a:t> </a:t>
            </a:r>
            <a:r>
              <a:rPr lang="en-US" dirty="0" smtClean="0">
                <a:solidFill>
                  <a:schemeClr val="tx1"/>
                </a:solidFill>
                <a:cs typeface="Calibri" panose="020F0502020204030204" pitchFamily="34" charset="0"/>
              </a:rPr>
              <a:t>Effective </a:t>
            </a:r>
            <a:r>
              <a:rPr lang="en-US" dirty="0">
                <a:solidFill>
                  <a:schemeClr val="tx1"/>
                </a:solidFill>
                <a:cs typeface="Calibri" panose="020F0502020204030204" pitchFamily="34" charset="0"/>
              </a:rPr>
              <a:t>January 1, </a:t>
            </a:r>
            <a:r>
              <a:rPr lang="en-US" dirty="0" smtClean="0">
                <a:solidFill>
                  <a:schemeClr val="tx1"/>
                </a:solidFill>
                <a:cs typeface="Calibri" panose="020F0502020204030204" pitchFamily="34" charset="0"/>
              </a:rPr>
              <a:t>2023</a:t>
            </a:r>
            <a:endParaRPr lang="en-US" dirty="0">
              <a:solidFill>
                <a:schemeClr val="tx1"/>
              </a:solidFill>
              <a:cs typeface="Calibri" panose="020F0502020204030204" pitchFamily="34" charset="0"/>
            </a:endParaRPr>
          </a:p>
          <a:p>
            <a:pPr marL="0" indent="0">
              <a:buNone/>
            </a:pPr>
            <a:endParaRPr lang="en-US" dirty="0"/>
          </a:p>
        </p:txBody>
      </p:sp>
      <p:pic>
        <p:nvPicPr>
          <p:cNvPr id="4" name="Picture 3"/>
          <p:cNvPicPr>
            <a:picLocks noChangeAspect="1"/>
          </p:cNvPicPr>
          <p:nvPr/>
        </p:nvPicPr>
        <p:blipFill>
          <a:blip r:embed="rId3"/>
          <a:stretch>
            <a:fillRect/>
          </a:stretch>
        </p:blipFill>
        <p:spPr>
          <a:xfrm>
            <a:off x="6584427" y="3288942"/>
            <a:ext cx="4151736" cy="2274005"/>
          </a:xfrm>
          <a:prstGeom prst="rect">
            <a:avLst/>
          </a:prstGeom>
        </p:spPr>
      </p:pic>
      <p:sp>
        <p:nvSpPr>
          <p:cNvPr id="5" name="Slide Number Placeholder 4"/>
          <p:cNvSpPr>
            <a:spLocks noGrp="1"/>
          </p:cNvSpPr>
          <p:nvPr>
            <p:ph type="sldNum" sz="quarter" idx="10"/>
          </p:nvPr>
        </p:nvSpPr>
        <p:spPr/>
        <p:txBody>
          <a:bodyPr/>
          <a:lstStyle/>
          <a:p>
            <a:fld id="{EC392376-158C-4114-846D-C95348E22AD3}" type="slidenum">
              <a:rPr lang="en-US" smtClean="0"/>
              <a:t>28</a:t>
            </a:fld>
            <a:endParaRPr lang="en-US" dirty="0"/>
          </a:p>
        </p:txBody>
      </p:sp>
    </p:spTree>
    <p:extLst>
      <p:ext uri="{BB962C8B-B14F-4D97-AF65-F5344CB8AC3E}">
        <p14:creationId xmlns:p14="http://schemas.microsoft.com/office/powerpoint/2010/main" val="184387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663879"/>
            <a:ext cx="11239500" cy="1072155"/>
          </a:xfrm>
        </p:spPr>
        <p:txBody>
          <a:bodyPr>
            <a:normAutofit/>
          </a:bodyPr>
          <a:lstStyle/>
          <a:p>
            <a:r>
              <a:rPr lang="en-US" sz="4400" dirty="0"/>
              <a:t>Comprehensive State Data Privacy Laws</a:t>
            </a:r>
            <a:endParaRPr lang="en-US" sz="4400" dirty="0">
              <a:solidFill>
                <a:schemeClr val="tx2">
                  <a:lumMod val="75000"/>
                  <a:lumOff val="2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117599" y="1929008"/>
            <a:ext cx="10334380" cy="4127583"/>
          </a:xfrm>
        </p:spPr>
        <p:txBody>
          <a:bodyPr>
            <a:normAutofit/>
          </a:bodyPr>
          <a:lstStyle/>
          <a:p>
            <a:pPr marL="0" indent="0">
              <a:spcBef>
                <a:spcPts val="200"/>
              </a:spcBef>
              <a:spcAft>
                <a:spcPts val="400"/>
              </a:spcAft>
              <a:buNone/>
            </a:pPr>
            <a:r>
              <a:rPr lang="en-US" sz="2400" b="1" dirty="0" smtClean="0">
                <a:solidFill>
                  <a:srgbClr val="008C9F"/>
                </a:solidFill>
                <a:latin typeface="+mj-lt"/>
                <a:cs typeface="Calibri" panose="020F0502020204030204" pitchFamily="34" charset="0"/>
              </a:rPr>
              <a:t>Colorado (2021) – Colorado Privacy Act</a:t>
            </a:r>
            <a:endParaRPr lang="en-US" sz="2400" b="1" dirty="0">
              <a:solidFill>
                <a:srgbClr val="008C9F"/>
              </a:solidFill>
              <a:latin typeface="+mj-lt"/>
              <a:cs typeface="Calibri" panose="020F0502020204030204" pitchFamily="34" charset="0"/>
            </a:endParaRPr>
          </a:p>
          <a:p>
            <a:pPr>
              <a:spcBef>
                <a:spcPts val="200"/>
              </a:spcBef>
              <a:spcAft>
                <a:spcPts val="400"/>
              </a:spcAft>
              <a:buFont typeface="Arial" panose="020B0604020202020204" pitchFamily="34" charset="0"/>
              <a:buChar char="•"/>
            </a:pPr>
            <a:r>
              <a:rPr lang="en-US" dirty="0" smtClean="0">
                <a:solidFill>
                  <a:schemeClr val="tx1"/>
                </a:solidFill>
                <a:latin typeface="+mj-lt"/>
                <a:cs typeface="Calibri" panose="020F0502020204030204" pitchFamily="34" charset="0"/>
              </a:rPr>
              <a:t> </a:t>
            </a:r>
            <a:r>
              <a:rPr lang="en-US" dirty="0" smtClean="0">
                <a:solidFill>
                  <a:schemeClr val="tx1"/>
                </a:solidFill>
                <a:cs typeface="Calibri" panose="020F0502020204030204" pitchFamily="34" charset="0"/>
              </a:rPr>
              <a:t>A hybrid between CA and VA models</a:t>
            </a:r>
          </a:p>
          <a:p>
            <a:pPr>
              <a:spcBef>
                <a:spcPts val="200"/>
              </a:spcBef>
              <a:spcAft>
                <a:spcPts val="400"/>
              </a:spcAft>
              <a:buFont typeface="Arial" panose="020B0604020202020204" pitchFamily="34" charset="0"/>
              <a:buChar char="•"/>
            </a:pPr>
            <a:r>
              <a:rPr lang="en-US" dirty="0" smtClean="0">
                <a:solidFill>
                  <a:schemeClr val="tx1"/>
                </a:solidFill>
                <a:cs typeface="Calibri" panose="020F0502020204030204" pitchFamily="34" charset="0"/>
              </a:rPr>
              <a:t> Applies equally to profit and non-profit entities, but certain types of data exempt </a:t>
            </a:r>
          </a:p>
          <a:p>
            <a:pPr lvl="1">
              <a:buFont typeface="Courier New" panose="02070309020205020404" pitchFamily="49" charset="0"/>
              <a:buChar char="o"/>
            </a:pPr>
            <a:r>
              <a:rPr lang="en-US" dirty="0" smtClean="0">
                <a:solidFill>
                  <a:schemeClr val="tx1"/>
                </a:solidFill>
                <a:latin typeface="+mj-lt"/>
                <a:cs typeface="Calibri" panose="020F0502020204030204" pitchFamily="34" charset="0"/>
              </a:rPr>
              <a:t>Exempts PHI collected by covered entities and business associates under HIPAA</a:t>
            </a:r>
          </a:p>
          <a:p>
            <a:pPr lvl="1">
              <a:buFont typeface="Courier New" panose="02070309020205020404" pitchFamily="49" charset="0"/>
              <a:buChar char="o"/>
            </a:pPr>
            <a:r>
              <a:rPr lang="en-US" dirty="0" smtClean="0">
                <a:solidFill>
                  <a:schemeClr val="tx1"/>
                </a:solidFill>
                <a:latin typeface="+mj-lt"/>
                <a:cs typeface="Calibri" panose="020F0502020204030204" pitchFamily="34" charset="0"/>
              </a:rPr>
              <a:t>Contains numerous other healthcare-related exemptions, see Colo. Rev. Stat. § 6-1-1304</a:t>
            </a:r>
            <a:endParaRPr lang="en-US" dirty="0">
              <a:solidFill>
                <a:schemeClr val="tx1"/>
              </a:solidFill>
              <a:latin typeface="+mj-lt"/>
              <a:cs typeface="Calibri" panose="020F0502020204030204" pitchFamily="34" charset="0"/>
            </a:endParaRPr>
          </a:p>
          <a:p>
            <a:pPr>
              <a:spcBef>
                <a:spcPts val="200"/>
              </a:spcBef>
              <a:spcAft>
                <a:spcPts val="400"/>
              </a:spcAft>
              <a:buFont typeface="Arial" panose="020B0604020202020204" pitchFamily="34" charset="0"/>
              <a:buChar char="•"/>
            </a:pPr>
            <a:r>
              <a:rPr lang="en-US" dirty="0" smtClean="0">
                <a:solidFill>
                  <a:schemeClr val="tx1"/>
                </a:solidFill>
                <a:latin typeface="+mj-lt"/>
                <a:cs typeface="Calibri" panose="020F0502020204030204" pitchFamily="34" charset="0"/>
              </a:rPr>
              <a:t> </a:t>
            </a:r>
            <a:r>
              <a:rPr lang="en-US" dirty="0" smtClean="0">
                <a:solidFill>
                  <a:schemeClr val="tx1"/>
                </a:solidFill>
                <a:cs typeface="Calibri" panose="020F0502020204030204" pitchFamily="34" charset="0"/>
              </a:rPr>
              <a:t>AG and District Attorneys have exclusive </a:t>
            </a:r>
            <a:r>
              <a:rPr lang="en-US" dirty="0">
                <a:solidFill>
                  <a:schemeClr val="tx1"/>
                </a:solidFill>
                <a:cs typeface="Calibri" panose="020F0502020204030204" pitchFamily="34" charset="0"/>
              </a:rPr>
              <a:t>authority to enforce </a:t>
            </a:r>
            <a:r>
              <a:rPr lang="en-US" dirty="0" smtClean="0">
                <a:solidFill>
                  <a:schemeClr val="tx1"/>
                </a:solidFill>
                <a:cs typeface="Calibri" panose="020F0502020204030204" pitchFamily="34" charset="0"/>
              </a:rPr>
              <a:t>violations </a:t>
            </a:r>
            <a:endParaRPr lang="en-US" dirty="0">
              <a:solidFill>
                <a:schemeClr val="tx1"/>
              </a:solidFill>
              <a:cs typeface="Calibri" panose="020F0502020204030204" pitchFamily="34" charset="0"/>
            </a:endParaRPr>
          </a:p>
          <a:p>
            <a:pPr lvl="1">
              <a:buFont typeface="Courier New" panose="02070309020205020404" pitchFamily="49" charset="0"/>
              <a:buChar char="o"/>
            </a:pPr>
            <a:r>
              <a:rPr lang="en-US" dirty="0" smtClean="0">
                <a:solidFill>
                  <a:schemeClr val="tx1"/>
                </a:solidFill>
                <a:latin typeface="+mj-lt"/>
                <a:cs typeface="Calibri" panose="020F0502020204030204" pitchFamily="34" charset="0"/>
              </a:rPr>
              <a:t>No </a:t>
            </a:r>
            <a:r>
              <a:rPr lang="en-US" dirty="0">
                <a:solidFill>
                  <a:schemeClr val="tx1"/>
                </a:solidFill>
                <a:latin typeface="+mj-lt"/>
                <a:cs typeface="Calibri" panose="020F0502020204030204" pitchFamily="34" charset="0"/>
              </a:rPr>
              <a:t>private right of </a:t>
            </a:r>
            <a:r>
              <a:rPr lang="en-US" dirty="0" smtClean="0">
                <a:solidFill>
                  <a:schemeClr val="tx1"/>
                </a:solidFill>
                <a:latin typeface="+mj-lt"/>
                <a:cs typeface="Calibri" panose="020F0502020204030204" pitchFamily="34" charset="0"/>
              </a:rPr>
              <a:t>action </a:t>
            </a:r>
          </a:p>
          <a:p>
            <a:pPr>
              <a:spcBef>
                <a:spcPts val="200"/>
              </a:spcBef>
              <a:spcAft>
                <a:spcPts val="400"/>
              </a:spcAft>
              <a:buFont typeface="Arial" panose="020B0604020202020204" pitchFamily="34" charset="0"/>
              <a:buChar char="•"/>
            </a:pPr>
            <a:r>
              <a:rPr lang="en-US" dirty="0" smtClean="0">
                <a:solidFill>
                  <a:schemeClr val="tx1"/>
                </a:solidFill>
                <a:cs typeface="Calibri" panose="020F0502020204030204" pitchFamily="34" charset="0"/>
              </a:rPr>
              <a:t>Effective July 1, 2023 </a:t>
            </a:r>
          </a:p>
          <a:p>
            <a:pPr marL="0" indent="0">
              <a:buNone/>
            </a:pPr>
            <a:endParaRPr lang="en-US" dirty="0"/>
          </a:p>
        </p:txBody>
      </p:sp>
      <p:pic>
        <p:nvPicPr>
          <p:cNvPr id="4" name="Picture 3"/>
          <p:cNvPicPr>
            <a:picLocks noChangeAspect="1"/>
          </p:cNvPicPr>
          <p:nvPr/>
        </p:nvPicPr>
        <p:blipFill>
          <a:blip r:embed="rId3"/>
          <a:stretch>
            <a:fillRect/>
          </a:stretch>
        </p:blipFill>
        <p:spPr>
          <a:xfrm>
            <a:off x="8358491" y="4189997"/>
            <a:ext cx="2019880" cy="1343455"/>
          </a:xfrm>
          <a:prstGeom prst="rect">
            <a:avLst/>
          </a:prstGeom>
        </p:spPr>
      </p:pic>
      <p:sp>
        <p:nvSpPr>
          <p:cNvPr id="5" name="Slide Number Placeholder 4"/>
          <p:cNvSpPr>
            <a:spLocks noGrp="1"/>
          </p:cNvSpPr>
          <p:nvPr>
            <p:ph type="sldNum" sz="quarter" idx="10"/>
          </p:nvPr>
        </p:nvSpPr>
        <p:spPr/>
        <p:txBody>
          <a:bodyPr/>
          <a:lstStyle/>
          <a:p>
            <a:fld id="{EC392376-158C-4114-846D-C95348E22AD3}" type="slidenum">
              <a:rPr lang="en-US" smtClean="0"/>
              <a:t>29</a:t>
            </a:fld>
            <a:endParaRPr lang="en-US" dirty="0"/>
          </a:p>
        </p:txBody>
      </p:sp>
    </p:spTree>
    <p:extLst>
      <p:ext uri="{BB962C8B-B14F-4D97-AF65-F5344CB8AC3E}">
        <p14:creationId xmlns:p14="http://schemas.microsoft.com/office/powerpoint/2010/main" val="54523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Issue Areas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1"/>
                </a:solidFill>
                <a:latin typeface="+mj-lt"/>
              </a:rPr>
              <a:t>All actors in the healthcare industry </a:t>
            </a:r>
            <a:r>
              <a:rPr lang="en-US" dirty="0" smtClean="0">
                <a:solidFill>
                  <a:schemeClr val="tx1"/>
                </a:solidFill>
                <a:latin typeface="+mj-lt"/>
              </a:rPr>
              <a:t>are confronting increased state </a:t>
            </a:r>
            <a:r>
              <a:rPr lang="en-US" dirty="0">
                <a:solidFill>
                  <a:schemeClr val="tx1"/>
                </a:solidFill>
                <a:latin typeface="+mj-lt"/>
              </a:rPr>
              <a:t>AG interest. </a:t>
            </a:r>
            <a:r>
              <a:rPr lang="en-US" dirty="0" smtClean="0">
                <a:solidFill>
                  <a:schemeClr val="tx1"/>
                </a:solidFill>
                <a:latin typeface="+mj-lt"/>
              </a:rPr>
              <a:t>Potential </a:t>
            </a:r>
            <a:r>
              <a:rPr lang="en-US" dirty="0">
                <a:solidFill>
                  <a:schemeClr val="tx1"/>
                </a:solidFill>
                <a:latin typeface="+mj-lt"/>
              </a:rPr>
              <a:t>issue areas include: </a:t>
            </a:r>
          </a:p>
          <a:p>
            <a:pPr lvl="0">
              <a:lnSpc>
                <a:spcPct val="100000"/>
              </a:lnSpc>
              <a:buFont typeface="Arial" panose="020B0604020202020204" pitchFamily="34" charset="0"/>
              <a:buChar char="•"/>
            </a:pPr>
            <a:r>
              <a:rPr lang="en-US" dirty="0" smtClean="0">
                <a:solidFill>
                  <a:schemeClr val="tx1"/>
                </a:solidFill>
                <a:latin typeface="+mj-lt"/>
              </a:rPr>
              <a:t> Prescription and distribution </a:t>
            </a:r>
            <a:r>
              <a:rPr lang="en-US" dirty="0">
                <a:solidFill>
                  <a:schemeClr val="tx1"/>
                </a:solidFill>
                <a:latin typeface="+mj-lt"/>
              </a:rPr>
              <a:t>of </a:t>
            </a:r>
            <a:r>
              <a:rPr lang="en-US" dirty="0" smtClean="0">
                <a:solidFill>
                  <a:schemeClr val="tx1"/>
                </a:solidFill>
                <a:latin typeface="+mj-lt"/>
              </a:rPr>
              <a:t>opioids</a:t>
            </a:r>
            <a:endParaRPr lang="en-US" dirty="0">
              <a:solidFill>
                <a:schemeClr val="tx1"/>
              </a:solidFill>
              <a:latin typeface="+mj-lt"/>
            </a:endParaRPr>
          </a:p>
          <a:p>
            <a:pPr>
              <a:lnSpc>
                <a:spcPct val="100000"/>
              </a:lnSpc>
              <a:buFont typeface="Arial" panose="020B0604020202020204" pitchFamily="34" charset="0"/>
              <a:buChar char="•"/>
            </a:pPr>
            <a:r>
              <a:rPr lang="en-US" dirty="0" smtClean="0">
                <a:solidFill>
                  <a:schemeClr val="tx1"/>
                </a:solidFill>
                <a:latin typeface="+mj-lt"/>
              </a:rPr>
              <a:t> Deceptive and unfair trade practices</a:t>
            </a:r>
            <a:endParaRPr lang="en-US" dirty="0">
              <a:solidFill>
                <a:schemeClr val="tx1"/>
              </a:solidFill>
              <a:latin typeface="+mj-lt"/>
            </a:endParaRPr>
          </a:p>
          <a:p>
            <a:pPr lvl="0">
              <a:lnSpc>
                <a:spcPct val="100000"/>
              </a:lnSpc>
              <a:buFont typeface="Arial" panose="020B0604020202020204" pitchFamily="34" charset="0"/>
              <a:buChar char="•"/>
            </a:pPr>
            <a:r>
              <a:rPr lang="en-US" dirty="0" smtClean="0">
                <a:solidFill>
                  <a:schemeClr val="tx1"/>
                </a:solidFill>
                <a:latin typeface="+mj-lt"/>
              </a:rPr>
              <a:t> Data privacy, security, and potential breaches</a:t>
            </a:r>
            <a:endParaRPr lang="en-US" dirty="0">
              <a:solidFill>
                <a:schemeClr val="tx1"/>
              </a:solidFill>
              <a:latin typeface="+mj-lt"/>
            </a:endParaRPr>
          </a:p>
          <a:p>
            <a:pPr>
              <a:lnSpc>
                <a:spcPct val="100000"/>
              </a:lnSpc>
              <a:buFont typeface="Arial" panose="020B0604020202020204" pitchFamily="34" charset="0"/>
              <a:buChar char="•"/>
            </a:pPr>
            <a:r>
              <a:rPr lang="en-US" dirty="0" smtClean="0">
                <a:solidFill>
                  <a:schemeClr val="tx1"/>
                </a:solidFill>
                <a:latin typeface="+mj-lt"/>
              </a:rPr>
              <a:t> Medicaid fraud</a:t>
            </a:r>
          </a:p>
          <a:p>
            <a:pPr>
              <a:lnSpc>
                <a:spcPct val="100000"/>
              </a:lnSpc>
              <a:buFont typeface="Arial" panose="020B0604020202020204" pitchFamily="34" charset="0"/>
              <a:buChar char="•"/>
            </a:pPr>
            <a:r>
              <a:rPr lang="en-US" dirty="0" smtClean="0">
                <a:solidFill>
                  <a:schemeClr val="tx1"/>
                </a:solidFill>
                <a:latin typeface="+mj-lt"/>
              </a:rPr>
              <a:t> Telehealth and digital services</a:t>
            </a:r>
          </a:p>
          <a:p>
            <a:pPr>
              <a:lnSpc>
                <a:spcPct val="100000"/>
              </a:lnSpc>
              <a:buFont typeface="Arial" panose="020B0604020202020204" pitchFamily="34" charset="0"/>
              <a:buChar char="•"/>
            </a:pPr>
            <a:r>
              <a:rPr lang="en-US" dirty="0" smtClean="0">
                <a:solidFill>
                  <a:schemeClr val="tx1"/>
                </a:solidFill>
                <a:latin typeface="+mj-lt"/>
              </a:rPr>
              <a:t> Antitrust violations</a:t>
            </a:r>
          </a:p>
          <a:p>
            <a:pPr>
              <a:lnSpc>
                <a:spcPct val="100000"/>
              </a:lnSpc>
              <a:buFont typeface="Arial" panose="020B0604020202020204" pitchFamily="34" charset="0"/>
              <a:buChar char="•"/>
            </a:pPr>
            <a:r>
              <a:rPr lang="en-US" dirty="0" smtClean="0">
                <a:solidFill>
                  <a:schemeClr val="tx1"/>
                </a:solidFill>
                <a:latin typeface="+mj-lt"/>
              </a:rPr>
              <a:t> COVID-related fraud and other issues</a:t>
            </a:r>
            <a:endParaRPr lang="en-US" dirty="0">
              <a:solidFill>
                <a:schemeClr val="tx1"/>
              </a:solidFill>
              <a:latin typeface="+mj-lt"/>
            </a:endParaRPr>
          </a:p>
          <a:p>
            <a:endParaRPr lang="en-US" dirty="0">
              <a:latin typeface="+mj-lt"/>
            </a:endParaRPr>
          </a:p>
        </p:txBody>
      </p:sp>
    </p:spTree>
    <p:extLst>
      <p:ext uri="{BB962C8B-B14F-4D97-AF65-F5344CB8AC3E}">
        <p14:creationId xmlns:p14="http://schemas.microsoft.com/office/powerpoint/2010/main" val="50848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3600" dirty="0" smtClean="0"/>
              <a:t>2021 Legislative Landscape – A Preview for 2022?</a:t>
            </a:r>
            <a:endParaRPr lang="en-US" sz="3600" dirty="0">
              <a:solidFill>
                <a:schemeClr val="tx2">
                  <a:lumMod val="75000"/>
                  <a:lumOff val="2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5" name="TextBox 4"/>
          <p:cNvSpPr txBox="1"/>
          <p:nvPr/>
        </p:nvSpPr>
        <p:spPr>
          <a:xfrm>
            <a:off x="3827969" y="5923722"/>
            <a:ext cx="5455179" cy="369332"/>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Map Credit: Int’l Association of Privacy Professionals</a:t>
            </a:r>
            <a:endParaRPr lang="en-US"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3"/>
          <a:stretch>
            <a:fillRect/>
          </a:stretch>
        </p:blipFill>
        <p:spPr>
          <a:xfrm>
            <a:off x="1189973" y="1014608"/>
            <a:ext cx="9965707" cy="4622739"/>
          </a:xfrm>
          <a:prstGeom prst="rect">
            <a:avLst/>
          </a:prstGeom>
        </p:spPr>
      </p:pic>
      <p:sp>
        <p:nvSpPr>
          <p:cNvPr id="3" name="Slide Number Placeholder 2"/>
          <p:cNvSpPr>
            <a:spLocks noGrp="1"/>
          </p:cNvSpPr>
          <p:nvPr>
            <p:ph type="sldNum" sz="quarter" idx="10"/>
          </p:nvPr>
        </p:nvSpPr>
        <p:spPr/>
        <p:txBody>
          <a:bodyPr/>
          <a:lstStyle/>
          <a:p>
            <a:fld id="{EC392376-158C-4114-846D-C95348E22AD3}" type="slidenum">
              <a:rPr lang="en-US" smtClean="0"/>
              <a:t>30</a:t>
            </a:fld>
            <a:endParaRPr lang="en-US" dirty="0"/>
          </a:p>
        </p:txBody>
      </p:sp>
    </p:spTree>
    <p:extLst>
      <p:ext uri="{BB962C8B-B14F-4D97-AF65-F5344CB8AC3E}">
        <p14:creationId xmlns:p14="http://schemas.microsoft.com/office/powerpoint/2010/main" val="187884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Breaches &amp; Ransomware</a:t>
            </a:r>
            <a:endParaRPr lang="en-US" dirty="0"/>
          </a:p>
        </p:txBody>
      </p:sp>
      <p:sp>
        <p:nvSpPr>
          <p:cNvPr id="3" name="Content Placeholder 2"/>
          <p:cNvSpPr>
            <a:spLocks noGrp="1"/>
          </p:cNvSpPr>
          <p:nvPr>
            <p:ph idx="1"/>
          </p:nvPr>
        </p:nvSpPr>
        <p:spPr>
          <a:xfrm>
            <a:off x="1097280" y="1845733"/>
            <a:ext cx="10058400" cy="4266968"/>
          </a:xfrm>
        </p:spPr>
        <p:txBody>
          <a:bodyPr>
            <a:normAutofit/>
          </a:bodyPr>
          <a:lstStyle/>
          <a:p>
            <a:pPr>
              <a:lnSpc>
                <a:spcPct val="100000"/>
              </a:lnSpc>
              <a:buFont typeface="Arial" panose="020B0604020202020204" pitchFamily="34" charset="0"/>
              <a:buChar char="•"/>
            </a:pPr>
            <a:r>
              <a:rPr lang="en-US" dirty="0" smtClean="0">
                <a:latin typeface="+mj-lt"/>
              </a:rPr>
              <a:t> </a:t>
            </a:r>
            <a:r>
              <a:rPr lang="en-US" dirty="0" smtClean="0">
                <a:solidFill>
                  <a:schemeClr val="tx1"/>
                </a:solidFill>
              </a:rPr>
              <a:t>State AGs continue to take the disposal of paper records and electronic devices containing PHI and PII (personally </a:t>
            </a:r>
            <a:r>
              <a:rPr lang="en-US" dirty="0">
                <a:solidFill>
                  <a:schemeClr val="tx1"/>
                </a:solidFill>
              </a:rPr>
              <a:t>i</a:t>
            </a:r>
            <a:r>
              <a:rPr lang="en-US" dirty="0" smtClean="0">
                <a:solidFill>
                  <a:schemeClr val="tx1"/>
                </a:solidFill>
              </a:rPr>
              <a:t>dentifiable </a:t>
            </a:r>
            <a:r>
              <a:rPr lang="en-US" dirty="0">
                <a:solidFill>
                  <a:schemeClr val="tx1"/>
                </a:solidFill>
              </a:rPr>
              <a:t>i</a:t>
            </a:r>
            <a:r>
              <a:rPr lang="en-US" dirty="0" smtClean="0">
                <a:solidFill>
                  <a:schemeClr val="tx1"/>
                </a:solidFill>
              </a:rPr>
              <a:t>nformation) very seriously</a:t>
            </a:r>
          </a:p>
          <a:p>
            <a:pPr lvl="1">
              <a:lnSpc>
                <a:spcPct val="100000"/>
              </a:lnSpc>
              <a:buFont typeface="Courier New" panose="02070309020205020404" pitchFamily="49" charset="0"/>
              <a:buChar char="o"/>
            </a:pPr>
            <a:r>
              <a:rPr lang="en-US" dirty="0" smtClean="0">
                <a:solidFill>
                  <a:schemeClr val="tx1"/>
                </a:solidFill>
                <a:latin typeface="+mj-lt"/>
              </a:rPr>
              <a:t>5/6/21: </a:t>
            </a:r>
            <a:r>
              <a:rPr lang="en-US" i="1" dirty="0" smtClean="0">
                <a:solidFill>
                  <a:schemeClr val="accent2"/>
                </a:solidFill>
                <a:latin typeface="+mj-lt"/>
              </a:rPr>
              <a:t>Rutledge Files Lawsuit Against 501 Pain and Rehab Clinics and Others for Dumping Patients’ Personal Information in Public Park</a:t>
            </a:r>
          </a:p>
          <a:p>
            <a:pPr>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Ransomware attacks are on the rise and state AGs are reminding the healthcare industry of their obligations to guard against these attacks </a:t>
            </a:r>
          </a:p>
          <a:p>
            <a:pPr lvl="1">
              <a:lnSpc>
                <a:spcPct val="100000"/>
              </a:lnSpc>
              <a:buFont typeface="Courier New" panose="02070309020205020404" pitchFamily="49" charset="0"/>
              <a:buChar char="o"/>
            </a:pPr>
            <a:r>
              <a:rPr lang="en-US" dirty="0" smtClean="0">
                <a:solidFill>
                  <a:schemeClr val="tx1"/>
                </a:solidFill>
                <a:latin typeface="+mj-lt"/>
              </a:rPr>
              <a:t>Incident response plans should be in place – know your breach reporting obligations </a:t>
            </a:r>
          </a:p>
        </p:txBody>
      </p:sp>
      <p:pic>
        <p:nvPicPr>
          <p:cNvPr id="5" name="Picture 4"/>
          <p:cNvPicPr>
            <a:picLocks noChangeAspect="1"/>
          </p:cNvPicPr>
          <p:nvPr/>
        </p:nvPicPr>
        <p:blipFill>
          <a:blip r:embed="rId3"/>
          <a:stretch>
            <a:fillRect/>
          </a:stretch>
        </p:blipFill>
        <p:spPr>
          <a:xfrm>
            <a:off x="3972647" y="5446849"/>
            <a:ext cx="5235394" cy="320068"/>
          </a:xfrm>
          <a:prstGeom prst="rect">
            <a:avLst/>
          </a:prstGeom>
        </p:spPr>
      </p:pic>
      <p:pic>
        <p:nvPicPr>
          <p:cNvPr id="6" name="Picture 5"/>
          <p:cNvPicPr>
            <a:picLocks noChangeAspect="1"/>
          </p:cNvPicPr>
          <p:nvPr/>
        </p:nvPicPr>
        <p:blipFill>
          <a:blip r:embed="rId4"/>
          <a:stretch>
            <a:fillRect/>
          </a:stretch>
        </p:blipFill>
        <p:spPr>
          <a:xfrm>
            <a:off x="7228855" y="4676431"/>
            <a:ext cx="1828958" cy="594412"/>
          </a:xfrm>
          <a:prstGeom prst="rect">
            <a:avLst/>
          </a:prstGeom>
        </p:spPr>
      </p:pic>
      <p:pic>
        <p:nvPicPr>
          <p:cNvPr id="8" name="Picture 7"/>
          <p:cNvPicPr>
            <a:picLocks noChangeAspect="1"/>
          </p:cNvPicPr>
          <p:nvPr/>
        </p:nvPicPr>
        <p:blipFill>
          <a:blip r:embed="rId5"/>
          <a:stretch>
            <a:fillRect/>
          </a:stretch>
        </p:blipFill>
        <p:spPr>
          <a:xfrm>
            <a:off x="6220742" y="5270843"/>
            <a:ext cx="739204" cy="129551"/>
          </a:xfrm>
          <a:prstGeom prst="rect">
            <a:avLst/>
          </a:prstGeom>
        </p:spPr>
      </p:pic>
      <p:sp>
        <p:nvSpPr>
          <p:cNvPr id="9" name="Rectangle 8"/>
          <p:cNvSpPr/>
          <p:nvPr/>
        </p:nvSpPr>
        <p:spPr>
          <a:xfrm>
            <a:off x="3682652" y="4596549"/>
            <a:ext cx="5624186" cy="134858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09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Breach Prevention Best Practices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solidFill>
                  <a:schemeClr val="tx1"/>
                </a:solidFill>
                <a:latin typeface="+mj-lt"/>
              </a:rPr>
              <a:t>Keep </a:t>
            </a:r>
            <a:r>
              <a:rPr lang="en-US" dirty="0">
                <a:solidFill>
                  <a:schemeClr val="tx1"/>
                </a:solidFill>
                <a:latin typeface="+mj-lt"/>
              </a:rPr>
              <a:t>all operating systems and software housing health data current with the latest security </a:t>
            </a:r>
            <a:r>
              <a:rPr lang="en-US" dirty="0" smtClean="0">
                <a:solidFill>
                  <a:schemeClr val="tx1"/>
                </a:solidFill>
                <a:latin typeface="+mj-lt"/>
              </a:rPr>
              <a:t>patches</a:t>
            </a:r>
          </a:p>
          <a:p>
            <a:pPr marL="457200" indent="-457200">
              <a:buFont typeface="+mj-lt"/>
              <a:buAutoNum type="arabicPeriod"/>
            </a:pPr>
            <a:r>
              <a:rPr lang="en-US" dirty="0">
                <a:solidFill>
                  <a:schemeClr val="tx1"/>
                </a:solidFill>
                <a:latin typeface="+mj-lt"/>
              </a:rPr>
              <a:t>I</a:t>
            </a:r>
            <a:r>
              <a:rPr lang="en-US" dirty="0" smtClean="0">
                <a:solidFill>
                  <a:schemeClr val="tx1"/>
                </a:solidFill>
                <a:latin typeface="+mj-lt"/>
              </a:rPr>
              <a:t>nstall </a:t>
            </a:r>
            <a:r>
              <a:rPr lang="en-US" dirty="0">
                <a:solidFill>
                  <a:schemeClr val="tx1"/>
                </a:solidFill>
                <a:latin typeface="+mj-lt"/>
              </a:rPr>
              <a:t>and maintain virus protection </a:t>
            </a:r>
            <a:r>
              <a:rPr lang="en-US" dirty="0" smtClean="0">
                <a:solidFill>
                  <a:schemeClr val="tx1"/>
                </a:solidFill>
                <a:latin typeface="+mj-lt"/>
              </a:rPr>
              <a:t>software</a:t>
            </a:r>
          </a:p>
          <a:p>
            <a:pPr marL="457200" indent="-457200">
              <a:buFont typeface="+mj-lt"/>
              <a:buAutoNum type="arabicPeriod"/>
            </a:pPr>
            <a:r>
              <a:rPr lang="en-US" dirty="0">
                <a:solidFill>
                  <a:schemeClr val="tx1"/>
                </a:solidFill>
                <a:latin typeface="+mj-lt"/>
              </a:rPr>
              <a:t>P</a:t>
            </a:r>
            <a:r>
              <a:rPr lang="en-US" dirty="0" smtClean="0">
                <a:solidFill>
                  <a:schemeClr val="tx1"/>
                </a:solidFill>
                <a:latin typeface="+mj-lt"/>
              </a:rPr>
              <a:t>rovide </a:t>
            </a:r>
            <a:r>
              <a:rPr lang="en-US" dirty="0">
                <a:solidFill>
                  <a:schemeClr val="tx1"/>
                </a:solidFill>
                <a:latin typeface="+mj-lt"/>
              </a:rPr>
              <a:t>regular data security training for staff members that includes education on not clicking on suspicious web links and guarding against phishing </a:t>
            </a:r>
            <a:r>
              <a:rPr lang="en-US" dirty="0" smtClean="0">
                <a:solidFill>
                  <a:schemeClr val="tx1"/>
                </a:solidFill>
                <a:latin typeface="+mj-lt"/>
              </a:rPr>
              <a:t>emails</a:t>
            </a:r>
          </a:p>
          <a:p>
            <a:pPr marL="457200" indent="-457200">
              <a:buFont typeface="+mj-lt"/>
              <a:buAutoNum type="arabicPeriod"/>
            </a:pPr>
            <a:r>
              <a:rPr lang="en-US" dirty="0">
                <a:solidFill>
                  <a:schemeClr val="tx1"/>
                </a:solidFill>
                <a:latin typeface="+mj-lt"/>
              </a:rPr>
              <a:t>R</a:t>
            </a:r>
            <a:r>
              <a:rPr lang="en-US" dirty="0" smtClean="0">
                <a:solidFill>
                  <a:schemeClr val="tx1"/>
                </a:solidFill>
                <a:latin typeface="+mj-lt"/>
              </a:rPr>
              <a:t>estrict </a:t>
            </a:r>
            <a:r>
              <a:rPr lang="en-US" dirty="0">
                <a:solidFill>
                  <a:schemeClr val="tx1"/>
                </a:solidFill>
                <a:latin typeface="+mj-lt"/>
              </a:rPr>
              <a:t>users from downloading, installing, and running unapproved </a:t>
            </a:r>
            <a:r>
              <a:rPr lang="en-US" dirty="0" smtClean="0">
                <a:solidFill>
                  <a:schemeClr val="tx1"/>
                </a:solidFill>
                <a:latin typeface="+mj-lt"/>
              </a:rPr>
              <a:t>software</a:t>
            </a:r>
          </a:p>
          <a:p>
            <a:pPr marL="457200" indent="-457200">
              <a:buFont typeface="+mj-lt"/>
              <a:buAutoNum type="arabicPeriod"/>
            </a:pPr>
            <a:r>
              <a:rPr lang="en-US" dirty="0" smtClean="0">
                <a:solidFill>
                  <a:schemeClr val="tx1"/>
                </a:solidFill>
                <a:latin typeface="+mj-lt"/>
              </a:rPr>
              <a:t>Maintain </a:t>
            </a:r>
            <a:r>
              <a:rPr lang="en-US" dirty="0">
                <a:solidFill>
                  <a:schemeClr val="tx1"/>
                </a:solidFill>
                <a:latin typeface="+mj-lt"/>
              </a:rPr>
              <a:t>and regularly test a data backup and recovery plan for all critical information to limit the impact of data or system loss in the event of a data security </a:t>
            </a:r>
            <a:r>
              <a:rPr lang="en-US" dirty="0" smtClean="0">
                <a:solidFill>
                  <a:schemeClr val="tx1"/>
                </a:solidFill>
                <a:latin typeface="+mj-lt"/>
              </a:rPr>
              <a:t>incident</a:t>
            </a:r>
          </a:p>
          <a:p>
            <a:pPr marL="0" indent="0" algn="r">
              <a:buNone/>
            </a:pPr>
            <a:r>
              <a:rPr lang="en-US" sz="1600" dirty="0" smtClean="0">
                <a:solidFill>
                  <a:schemeClr val="tx1"/>
                </a:solidFill>
                <a:latin typeface="+mj-lt"/>
              </a:rPr>
              <a:t>Source: California DOJ Bulletin, Aug. 24, 2010. </a:t>
            </a:r>
            <a:r>
              <a:rPr lang="en-US" sz="1600" i="1" dirty="0" smtClean="0">
                <a:solidFill>
                  <a:schemeClr val="tx1"/>
                </a:solidFill>
                <a:latin typeface="+mj-lt"/>
              </a:rPr>
              <a:t>See also </a:t>
            </a:r>
            <a:r>
              <a:rPr lang="en-US" sz="1600" dirty="0" smtClean="0">
                <a:latin typeface="+mj-lt"/>
                <a:hlinkClick r:id="rId3"/>
              </a:rPr>
              <a:t>https</a:t>
            </a:r>
            <a:r>
              <a:rPr lang="en-US" sz="1600" dirty="0">
                <a:latin typeface="+mj-lt"/>
                <a:hlinkClick r:id="rId3"/>
              </a:rPr>
              <a:t>://</a:t>
            </a:r>
            <a:r>
              <a:rPr lang="en-US" sz="1600" dirty="0" smtClean="0">
                <a:latin typeface="+mj-lt"/>
                <a:hlinkClick r:id="rId3"/>
              </a:rPr>
              <a:t>www.cisa.gov/stopransomware</a:t>
            </a:r>
            <a:r>
              <a:rPr lang="en-US" sz="1600" dirty="0" smtClean="0">
                <a:latin typeface="+mj-lt"/>
              </a:rPr>
              <a:t> </a:t>
            </a:r>
            <a:endParaRPr lang="en-US" sz="1600" dirty="0">
              <a:latin typeface="+mj-lt"/>
            </a:endParaRPr>
          </a:p>
        </p:txBody>
      </p:sp>
    </p:spTree>
    <p:extLst>
      <p:ext uri="{BB962C8B-B14F-4D97-AF65-F5344CB8AC3E}">
        <p14:creationId xmlns:p14="http://schemas.microsoft.com/office/powerpoint/2010/main" val="178928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3671" y="945717"/>
            <a:ext cx="11041919" cy="1935269"/>
          </a:xfrm>
        </p:spPr>
        <p:txBody>
          <a:bodyPr>
            <a:normAutofit/>
          </a:bodyPr>
          <a:lstStyle/>
          <a:p>
            <a:pPr algn="ctr"/>
            <a:r>
              <a:rPr lang="en-US" dirty="0" smtClean="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Questions? </a:t>
            </a:r>
            <a:endParaRPr lang="en-US"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10"/>
          </p:nvPr>
        </p:nvSpPr>
        <p:spPr/>
        <p:txBody>
          <a:bodyPr/>
          <a:lstStyle/>
          <a:p>
            <a:fld id="{EC392376-158C-4114-846D-C95348E22AD3}" type="slidenum">
              <a:rPr lang="en-US" smtClean="0"/>
              <a:t>33</a:t>
            </a:fld>
            <a:endParaRPr lang="en-US" dirty="0"/>
          </a:p>
        </p:txBody>
      </p:sp>
      <p:pic>
        <p:nvPicPr>
          <p:cNvPr id="7" name="Picture 6"/>
          <p:cNvPicPr>
            <a:picLocks noChangeAspect="1"/>
          </p:cNvPicPr>
          <p:nvPr/>
        </p:nvPicPr>
        <p:blipFill>
          <a:blip r:embed="rId3"/>
          <a:stretch>
            <a:fillRect/>
          </a:stretch>
        </p:blipFill>
        <p:spPr>
          <a:xfrm>
            <a:off x="6270590" y="4583135"/>
            <a:ext cx="1371600" cy="1409569"/>
          </a:xfrm>
          <a:prstGeom prst="rect">
            <a:avLst/>
          </a:prstGeom>
        </p:spPr>
      </p:pic>
      <p:sp>
        <p:nvSpPr>
          <p:cNvPr id="10" name="TextBox 9"/>
          <p:cNvSpPr txBox="1"/>
          <p:nvPr/>
        </p:nvSpPr>
        <p:spPr>
          <a:xfrm>
            <a:off x="7815942" y="4583135"/>
            <a:ext cx="2931885" cy="147732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Meghan Stoppel</a:t>
            </a:r>
          </a:p>
          <a:p>
            <a:r>
              <a:rPr lang="en-US" dirty="0" smtClean="0">
                <a:latin typeface="Calibri" panose="020F0502020204030204" pitchFamily="34" charset="0"/>
                <a:cs typeface="Calibri" panose="020F0502020204030204" pitchFamily="34" charset="0"/>
              </a:rPr>
              <a:t>Member, State AG Group</a:t>
            </a:r>
          </a:p>
          <a:p>
            <a:r>
              <a:rPr lang="en-US" dirty="0" smtClean="0">
                <a:latin typeface="Calibri" panose="020F0502020204030204" pitchFamily="34" charset="0"/>
                <a:cs typeface="Calibri" panose="020F0502020204030204" pitchFamily="34" charset="0"/>
              </a:rPr>
              <a:t>Cozen O’Connor</a:t>
            </a:r>
          </a:p>
          <a:p>
            <a:r>
              <a:rPr lang="en-US" dirty="0">
                <a:latin typeface="Calibri" panose="020F0502020204030204" pitchFamily="34" charset="0"/>
                <a:cs typeface="Calibri" panose="020F0502020204030204" pitchFamily="34" charset="0"/>
              </a:rPr>
              <a:t>720-479-3880</a:t>
            </a:r>
          </a:p>
          <a:p>
            <a:r>
              <a:rPr lang="en-US" dirty="0" smtClean="0">
                <a:latin typeface="Calibri" panose="020F0502020204030204" pitchFamily="34" charset="0"/>
                <a:cs typeface="Calibri" panose="020F0502020204030204" pitchFamily="34" charset="0"/>
              </a:rPr>
              <a:t>mstoppel@cozen.com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066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&amp; Distribution of Opioids</a:t>
            </a:r>
            <a:endParaRPr lang="en-US" dirty="0"/>
          </a:p>
        </p:txBody>
      </p:sp>
      <p:sp>
        <p:nvSpPr>
          <p:cNvPr id="3" name="Content Placeholder 2"/>
          <p:cNvSpPr>
            <a:spLocks noGrp="1"/>
          </p:cNvSpPr>
          <p:nvPr>
            <p:ph idx="1"/>
          </p:nvPr>
        </p:nvSpPr>
        <p:spPr/>
        <p:txBody>
          <a:bodyPr>
            <a:normAutofit/>
          </a:bodyPr>
          <a:lstStyle/>
          <a:p>
            <a:pPr lvl="0">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State AGs continue to identify opioid remediation as one of their biggest </a:t>
            </a:r>
            <a:r>
              <a:rPr lang="en-US" dirty="0" smtClean="0">
                <a:solidFill>
                  <a:schemeClr val="tx1"/>
                </a:solidFill>
              </a:rPr>
              <a:t>priorities</a:t>
            </a:r>
            <a:r>
              <a:rPr lang="en-US" dirty="0">
                <a:latin typeface="+mj-lt"/>
              </a:rPr>
              <a:t>.</a:t>
            </a:r>
            <a:endParaRPr lang="en-US" dirty="0">
              <a:solidFill>
                <a:schemeClr val="tx1"/>
              </a:solidFill>
            </a:endParaRPr>
          </a:p>
        </p:txBody>
      </p:sp>
      <p:pic>
        <p:nvPicPr>
          <p:cNvPr id="4" name="Picture 3"/>
          <p:cNvPicPr>
            <a:picLocks noChangeAspect="1"/>
          </p:cNvPicPr>
          <p:nvPr/>
        </p:nvPicPr>
        <p:blipFill rotWithShape="1">
          <a:blip r:embed="rId3"/>
          <a:srcRect b="44527"/>
          <a:stretch/>
        </p:blipFill>
        <p:spPr>
          <a:xfrm>
            <a:off x="1097279" y="3301657"/>
            <a:ext cx="6964187" cy="731982"/>
          </a:xfrm>
          <a:prstGeom prst="rect">
            <a:avLst/>
          </a:prstGeom>
        </p:spPr>
      </p:pic>
      <p:pic>
        <p:nvPicPr>
          <p:cNvPr id="7" name="Picture 6"/>
          <p:cNvPicPr>
            <a:picLocks noChangeAspect="1"/>
          </p:cNvPicPr>
          <p:nvPr/>
        </p:nvPicPr>
        <p:blipFill>
          <a:blip r:embed="rId4"/>
          <a:stretch>
            <a:fillRect/>
          </a:stretch>
        </p:blipFill>
        <p:spPr>
          <a:xfrm>
            <a:off x="8244632" y="2585764"/>
            <a:ext cx="2727881" cy="2895749"/>
          </a:xfrm>
          <a:prstGeom prst="rect">
            <a:avLst/>
          </a:prstGeom>
        </p:spPr>
      </p:pic>
      <p:pic>
        <p:nvPicPr>
          <p:cNvPr id="9" name="Picture 8"/>
          <p:cNvPicPr>
            <a:picLocks noChangeAspect="1"/>
          </p:cNvPicPr>
          <p:nvPr/>
        </p:nvPicPr>
        <p:blipFill rotWithShape="1">
          <a:blip r:embed="rId5"/>
          <a:srcRect b="34302"/>
          <a:stretch/>
        </p:blipFill>
        <p:spPr>
          <a:xfrm>
            <a:off x="1024261" y="2740347"/>
            <a:ext cx="6986406" cy="378479"/>
          </a:xfrm>
          <a:prstGeom prst="rect">
            <a:avLst/>
          </a:prstGeom>
        </p:spPr>
      </p:pic>
      <p:pic>
        <p:nvPicPr>
          <p:cNvPr id="10" name="Picture 9"/>
          <p:cNvPicPr>
            <a:picLocks noChangeAspect="1"/>
          </p:cNvPicPr>
          <p:nvPr/>
        </p:nvPicPr>
        <p:blipFill>
          <a:blip r:embed="rId6"/>
          <a:stretch>
            <a:fillRect/>
          </a:stretch>
        </p:blipFill>
        <p:spPr>
          <a:xfrm>
            <a:off x="4339276" y="4152970"/>
            <a:ext cx="2842392" cy="1956780"/>
          </a:xfrm>
          <a:prstGeom prst="rect">
            <a:avLst/>
          </a:prstGeom>
        </p:spPr>
      </p:pic>
      <p:sp>
        <p:nvSpPr>
          <p:cNvPr id="5" name="TextBox 4"/>
          <p:cNvSpPr txBox="1"/>
          <p:nvPr/>
        </p:nvSpPr>
        <p:spPr>
          <a:xfrm>
            <a:off x="1066800" y="6096000"/>
            <a:ext cx="4927600" cy="276999"/>
          </a:xfrm>
          <a:prstGeom prst="rect">
            <a:avLst/>
          </a:prstGeom>
          <a:noFill/>
        </p:spPr>
        <p:txBody>
          <a:bodyPr wrap="square" rtlCol="0">
            <a:spAutoFit/>
          </a:bodyPr>
          <a:lstStyle/>
          <a:p>
            <a:r>
              <a:rPr lang="en-US" sz="1200" i="1" dirty="0">
                <a:solidFill>
                  <a:schemeClr val="accent2"/>
                </a:solidFill>
                <a:latin typeface="+mj-lt"/>
              </a:rPr>
              <a:t>Unless otherwise noted, headlines are sourced </a:t>
            </a:r>
            <a:r>
              <a:rPr lang="en-US" sz="1200" i="1">
                <a:solidFill>
                  <a:schemeClr val="accent2"/>
                </a:solidFill>
                <a:latin typeface="+mj-lt"/>
              </a:rPr>
              <a:t>from </a:t>
            </a:r>
            <a:r>
              <a:rPr lang="en-US" sz="1200" i="1" smtClean="0">
                <a:solidFill>
                  <a:schemeClr val="accent2"/>
                </a:solidFill>
                <a:latin typeface="+mj-lt"/>
              </a:rPr>
              <a:t>state </a:t>
            </a:r>
            <a:r>
              <a:rPr lang="en-US" sz="1200" i="1" dirty="0">
                <a:solidFill>
                  <a:schemeClr val="accent2"/>
                </a:solidFill>
                <a:latin typeface="+mj-lt"/>
              </a:rPr>
              <a:t>AG </a:t>
            </a:r>
            <a:r>
              <a:rPr lang="en-US" sz="1200" i="1" dirty="0">
                <a:solidFill>
                  <a:schemeClr val="accent2"/>
                </a:solidFill>
                <a:latin typeface="+mj-lt"/>
              </a:rPr>
              <a:t>websites.</a:t>
            </a:r>
            <a:endParaRPr lang="en-US" sz="1200" i="1" dirty="0">
              <a:solidFill>
                <a:schemeClr val="accent2"/>
              </a:solidFill>
              <a:latin typeface="+mj-lt"/>
            </a:endParaRPr>
          </a:p>
        </p:txBody>
      </p:sp>
    </p:spTree>
    <p:extLst>
      <p:ext uri="{BB962C8B-B14F-4D97-AF65-F5344CB8AC3E}">
        <p14:creationId xmlns:p14="http://schemas.microsoft.com/office/powerpoint/2010/main" val="86556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&amp; Distribution of Opioids</a:t>
            </a:r>
            <a:endParaRPr lang="en-US" dirty="0"/>
          </a:p>
        </p:txBody>
      </p:sp>
      <p:sp>
        <p:nvSpPr>
          <p:cNvPr id="3" name="Content Placeholder 2"/>
          <p:cNvSpPr>
            <a:spLocks noGrp="1"/>
          </p:cNvSpPr>
          <p:nvPr>
            <p:ph idx="1"/>
          </p:nvPr>
        </p:nvSpPr>
        <p:spPr>
          <a:xfrm>
            <a:off x="1097279" y="1845734"/>
            <a:ext cx="10209349" cy="3515406"/>
          </a:xfrm>
        </p:spPr>
        <p:txBody>
          <a:bodyPr>
            <a:normAutofit/>
          </a:bodyPr>
          <a:lstStyle/>
          <a:p>
            <a:pPr lvl="0">
              <a:lnSpc>
                <a:spcPct val="100000"/>
              </a:lnSpc>
              <a:buFont typeface="Arial" panose="020B0604020202020204" pitchFamily="34" charset="0"/>
              <a:buChar char="•"/>
            </a:pPr>
            <a:r>
              <a:rPr lang="en-US" dirty="0" smtClean="0">
                <a:latin typeface="+mj-lt"/>
              </a:rPr>
              <a:t> </a:t>
            </a:r>
            <a:r>
              <a:rPr lang="en-US" dirty="0" smtClean="0">
                <a:solidFill>
                  <a:schemeClr val="tx1"/>
                </a:solidFill>
              </a:rPr>
              <a:t>AGs have sued individual healthcare providers, manufacturers, distributors, pharmacies and marketing consultants</a:t>
            </a:r>
            <a:endParaRPr lang="en-US" dirty="0">
              <a:solidFill>
                <a:schemeClr val="tx1"/>
              </a:solidFill>
            </a:endParaRPr>
          </a:p>
          <a:p>
            <a:pPr lvl="1">
              <a:lnSpc>
                <a:spcPct val="100000"/>
              </a:lnSpc>
              <a:buFont typeface="Courier New" panose="02070309020205020404" pitchFamily="49" charset="0"/>
              <a:buChar char="o"/>
            </a:pPr>
            <a:r>
              <a:rPr lang="en-US" sz="2000" dirty="0">
                <a:solidFill>
                  <a:schemeClr val="tx1"/>
                </a:solidFill>
                <a:latin typeface="+mj-lt"/>
              </a:rPr>
              <a:t> </a:t>
            </a:r>
            <a:r>
              <a:rPr lang="en-US" dirty="0" smtClean="0">
                <a:solidFill>
                  <a:schemeClr val="tx1"/>
                </a:solidFill>
                <a:latin typeface="+mj-lt"/>
              </a:rPr>
              <a:t>2/4/21: </a:t>
            </a:r>
            <a:r>
              <a:rPr lang="en-US" i="1" dirty="0" smtClean="0">
                <a:solidFill>
                  <a:schemeClr val="accent2"/>
                </a:solidFill>
                <a:latin typeface="+mj-lt"/>
              </a:rPr>
              <a:t>AG </a:t>
            </a:r>
            <a:r>
              <a:rPr lang="en-US" i="1" dirty="0" err="1">
                <a:solidFill>
                  <a:schemeClr val="accent2"/>
                </a:solidFill>
                <a:latin typeface="+mj-lt"/>
              </a:rPr>
              <a:t>Slatery</a:t>
            </a:r>
            <a:r>
              <a:rPr lang="en-US" i="1" dirty="0">
                <a:solidFill>
                  <a:schemeClr val="accent2"/>
                </a:solidFill>
                <a:latin typeface="+mj-lt"/>
              </a:rPr>
              <a:t> Sues </a:t>
            </a:r>
            <a:r>
              <a:rPr lang="en-US" i="1" dirty="0" smtClean="0">
                <a:solidFill>
                  <a:schemeClr val="accent2"/>
                </a:solidFill>
                <a:latin typeface="+mj-lt"/>
              </a:rPr>
              <a:t>Food </a:t>
            </a:r>
            <a:r>
              <a:rPr lang="en-US" i="1" dirty="0">
                <a:solidFill>
                  <a:schemeClr val="accent2"/>
                </a:solidFill>
                <a:latin typeface="+mj-lt"/>
              </a:rPr>
              <a:t>City for Unlawful Sales of </a:t>
            </a:r>
            <a:r>
              <a:rPr lang="en-US" i="1" dirty="0" smtClean="0">
                <a:solidFill>
                  <a:schemeClr val="accent2"/>
                </a:solidFill>
                <a:latin typeface="+mj-lt"/>
              </a:rPr>
              <a:t>Opioids </a:t>
            </a:r>
          </a:p>
          <a:p>
            <a:pPr lvl="1">
              <a:lnSpc>
                <a:spcPct val="100000"/>
              </a:lnSpc>
              <a:buFont typeface="Courier New" panose="02070309020205020404" pitchFamily="49" charset="0"/>
              <a:buChar char="o"/>
            </a:pPr>
            <a:r>
              <a:rPr lang="en-US" dirty="0" smtClean="0">
                <a:solidFill>
                  <a:schemeClr val="tx1"/>
                </a:solidFill>
                <a:latin typeface="+mj-lt"/>
              </a:rPr>
              <a:t> 3/15/21: </a:t>
            </a:r>
            <a:r>
              <a:rPr lang="en-US" i="1" dirty="0" smtClean="0">
                <a:solidFill>
                  <a:schemeClr val="accent2"/>
                </a:solidFill>
                <a:latin typeface="+mj-lt"/>
              </a:rPr>
              <a:t>Attorney General Rutledge Files Opioid Lawsuit Against Walgreens</a:t>
            </a:r>
          </a:p>
          <a:p>
            <a:pPr lvl="1">
              <a:lnSpc>
                <a:spcPct val="100000"/>
              </a:lnSpc>
              <a:buFont typeface="Courier New" panose="02070309020205020404" pitchFamily="49" charset="0"/>
              <a:buChar char="o"/>
            </a:pPr>
            <a:r>
              <a:rPr lang="en-US" dirty="0" smtClean="0">
                <a:solidFill>
                  <a:schemeClr val="tx1"/>
                </a:solidFill>
                <a:latin typeface="+mj-lt"/>
              </a:rPr>
              <a:t> 4/2/21</a:t>
            </a:r>
            <a:r>
              <a:rPr lang="en-US" dirty="0">
                <a:solidFill>
                  <a:schemeClr val="tx1"/>
                </a:solidFill>
                <a:latin typeface="+mj-lt"/>
              </a:rPr>
              <a:t>: </a:t>
            </a:r>
            <a:r>
              <a:rPr lang="en-US" i="1" dirty="0">
                <a:solidFill>
                  <a:schemeClr val="accent2"/>
                </a:solidFill>
                <a:latin typeface="+mj-lt"/>
              </a:rPr>
              <a:t>Attorney General Alleges Deceptive Marketing by Opioid Manufacturers </a:t>
            </a:r>
            <a:r>
              <a:rPr lang="en-US" i="1" dirty="0" err="1">
                <a:solidFill>
                  <a:schemeClr val="accent2"/>
                </a:solidFill>
                <a:latin typeface="+mj-lt"/>
              </a:rPr>
              <a:t>Teva</a:t>
            </a:r>
            <a:r>
              <a:rPr lang="en-US" i="1" dirty="0">
                <a:solidFill>
                  <a:schemeClr val="accent2"/>
                </a:solidFill>
                <a:latin typeface="+mj-lt"/>
              </a:rPr>
              <a:t>, 		      </a:t>
            </a:r>
            <a:r>
              <a:rPr lang="en-US" i="1" dirty="0" err="1">
                <a:solidFill>
                  <a:schemeClr val="accent2"/>
                </a:solidFill>
                <a:latin typeface="+mj-lt"/>
              </a:rPr>
              <a:t>Cephalon</a:t>
            </a:r>
            <a:r>
              <a:rPr lang="en-US" i="1" dirty="0">
                <a:solidFill>
                  <a:schemeClr val="accent2"/>
                </a:solidFill>
                <a:latin typeface="+mj-lt"/>
              </a:rPr>
              <a:t>, and Allergan</a:t>
            </a:r>
            <a:endParaRPr lang="en-US" b="1" i="1" dirty="0">
              <a:solidFill>
                <a:schemeClr val="accent2"/>
              </a:solidFill>
              <a:latin typeface="+mj-lt"/>
            </a:endParaRPr>
          </a:p>
          <a:p>
            <a:pPr lvl="1">
              <a:lnSpc>
                <a:spcPct val="100000"/>
              </a:lnSpc>
              <a:buFont typeface="Courier New" panose="02070309020205020404" pitchFamily="49" charset="0"/>
              <a:buChar char="o"/>
            </a:pPr>
            <a:r>
              <a:rPr lang="en-US" dirty="0" smtClean="0">
                <a:solidFill>
                  <a:schemeClr val="tx1"/>
                </a:solidFill>
                <a:latin typeface="+mj-lt"/>
              </a:rPr>
              <a:t> 5/6/21</a:t>
            </a:r>
            <a:r>
              <a:rPr lang="en-US" dirty="0">
                <a:solidFill>
                  <a:schemeClr val="tx1"/>
                </a:solidFill>
                <a:latin typeface="+mj-lt"/>
              </a:rPr>
              <a:t>:  </a:t>
            </a:r>
            <a:r>
              <a:rPr lang="en-US" i="1" dirty="0">
                <a:solidFill>
                  <a:schemeClr val="accent2"/>
                </a:solidFill>
                <a:latin typeface="+mj-lt"/>
              </a:rPr>
              <a:t>AG Healey Sues Multinational Marketing Firm for Role in Fueling the Opioid </a:t>
            </a:r>
            <a:r>
              <a:rPr lang="en-US" i="1" dirty="0" smtClean="0">
                <a:solidFill>
                  <a:schemeClr val="accent2"/>
                </a:solidFill>
                <a:latin typeface="+mj-lt"/>
              </a:rPr>
              <a:t>Crisis</a:t>
            </a:r>
          </a:p>
          <a:p>
            <a:pPr lvl="1">
              <a:lnSpc>
                <a:spcPct val="100000"/>
              </a:lnSpc>
              <a:buFont typeface="Courier New" panose="02070309020205020404" pitchFamily="49" charset="0"/>
              <a:buChar char="o"/>
            </a:pPr>
            <a:r>
              <a:rPr lang="en-US" dirty="0" smtClean="0">
                <a:solidFill>
                  <a:schemeClr val="tx1"/>
                </a:solidFill>
                <a:latin typeface="+mj-lt"/>
              </a:rPr>
              <a:t> 6/2/21: </a:t>
            </a:r>
            <a:r>
              <a:rPr lang="en-US" dirty="0">
                <a:solidFill>
                  <a:schemeClr val="tx1"/>
                </a:solidFill>
                <a:latin typeface="+mj-lt"/>
              </a:rPr>
              <a:t> </a:t>
            </a:r>
            <a:r>
              <a:rPr lang="en-US" i="1" dirty="0" smtClean="0">
                <a:solidFill>
                  <a:schemeClr val="accent2"/>
                </a:solidFill>
                <a:latin typeface="+mj-lt"/>
              </a:rPr>
              <a:t>Attorney General Cameron Sues CVS for Company’s Role in Opioid Epidemic</a:t>
            </a:r>
          </a:p>
          <a:p>
            <a:pPr marL="201168" lvl="1" indent="0">
              <a:lnSpc>
                <a:spcPct val="100000"/>
              </a:lnSpc>
              <a:buNone/>
            </a:pPr>
            <a:endParaRPr lang="en-US" dirty="0">
              <a:latin typeface="+mj-lt"/>
            </a:endParaRPr>
          </a:p>
          <a:p>
            <a:endParaRPr lang="en-US" dirty="0">
              <a:latin typeface="+mj-lt"/>
            </a:endParaRPr>
          </a:p>
        </p:txBody>
      </p:sp>
    </p:spTree>
    <p:extLst>
      <p:ext uri="{BB962C8B-B14F-4D97-AF65-F5344CB8AC3E}">
        <p14:creationId xmlns:p14="http://schemas.microsoft.com/office/powerpoint/2010/main" val="239120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&amp; Distribution of Opioids</a:t>
            </a:r>
            <a:endParaRPr lang="en-US" dirty="0"/>
          </a:p>
        </p:txBody>
      </p:sp>
      <p:sp>
        <p:nvSpPr>
          <p:cNvPr id="3" name="Content Placeholder 2"/>
          <p:cNvSpPr>
            <a:spLocks noGrp="1"/>
          </p:cNvSpPr>
          <p:nvPr>
            <p:ph idx="1"/>
          </p:nvPr>
        </p:nvSpPr>
        <p:spPr/>
        <p:txBody>
          <a:bodyPr>
            <a:normAutofit/>
          </a:bodyPr>
          <a:lstStyle/>
          <a:p>
            <a:pPr lvl="0">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Litigation by AGs is underway, but has led to mixed results</a:t>
            </a:r>
          </a:p>
          <a:p>
            <a:pPr lvl="1">
              <a:lnSpc>
                <a:spcPct val="100000"/>
              </a:lnSpc>
              <a:buFont typeface="Courier New" panose="02070309020205020404" pitchFamily="49" charset="0"/>
              <a:buChar char="o"/>
            </a:pPr>
            <a:r>
              <a:rPr lang="en-US" sz="2000" dirty="0" smtClean="0">
                <a:solidFill>
                  <a:schemeClr val="tx1"/>
                </a:solidFill>
                <a:latin typeface="+mj-lt"/>
              </a:rPr>
              <a:t> </a:t>
            </a:r>
            <a:r>
              <a:rPr lang="en-US" dirty="0" smtClean="0">
                <a:solidFill>
                  <a:schemeClr val="tx1"/>
                </a:solidFill>
                <a:latin typeface="+mj-lt"/>
              </a:rPr>
              <a:t>Orange County Court ruled in favor of several opioid manufacturers, </a:t>
            </a:r>
            <a:r>
              <a:rPr lang="en-US" dirty="0">
                <a:solidFill>
                  <a:schemeClr val="tx1"/>
                </a:solidFill>
                <a:latin typeface="+mj-lt"/>
              </a:rPr>
              <a:t>in litigation brought by Orange, Santa Clara, and Los Angeles Counties, along with the City of </a:t>
            </a:r>
            <a:r>
              <a:rPr lang="en-US" dirty="0" smtClean="0">
                <a:solidFill>
                  <a:schemeClr val="tx1"/>
                </a:solidFill>
                <a:latin typeface="+mj-lt"/>
              </a:rPr>
              <a:t>Oakland</a:t>
            </a:r>
          </a:p>
          <a:p>
            <a:pPr lvl="1">
              <a:lnSpc>
                <a:spcPct val="100000"/>
              </a:lnSpc>
              <a:buFont typeface="Courier New" panose="02070309020205020404" pitchFamily="49" charset="0"/>
              <a:buChar char="o"/>
            </a:pPr>
            <a:r>
              <a:rPr lang="en-US" dirty="0" smtClean="0">
                <a:solidFill>
                  <a:schemeClr val="tx1"/>
                </a:solidFill>
                <a:latin typeface="+mj-lt"/>
              </a:rPr>
              <a:t> Oklahoma </a:t>
            </a:r>
            <a:r>
              <a:rPr lang="en-US" dirty="0">
                <a:solidFill>
                  <a:schemeClr val="tx1"/>
                </a:solidFill>
                <a:latin typeface="+mj-lt"/>
              </a:rPr>
              <a:t>Supreme Court overturned the $475 million verdict against opioid manufacturer Johnson &amp; </a:t>
            </a:r>
            <a:r>
              <a:rPr lang="en-US" dirty="0" smtClean="0">
                <a:solidFill>
                  <a:schemeClr val="tx1"/>
                </a:solidFill>
                <a:latin typeface="+mj-lt"/>
              </a:rPr>
              <a:t>Johnson</a:t>
            </a:r>
          </a:p>
          <a:p>
            <a:pPr>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WV </a:t>
            </a:r>
            <a:r>
              <a:rPr lang="en-US" dirty="0">
                <a:solidFill>
                  <a:schemeClr val="tx1"/>
                </a:solidFill>
              </a:rPr>
              <a:t>AG trial against AmerisourceBergen, Cardinal </a:t>
            </a:r>
            <a:r>
              <a:rPr lang="en-US" dirty="0" smtClean="0">
                <a:solidFill>
                  <a:schemeClr val="tx1"/>
                </a:solidFill>
              </a:rPr>
              <a:t>and McKesson began in May 2021 and ended in July </a:t>
            </a:r>
          </a:p>
          <a:p>
            <a:pPr lvl="1">
              <a:lnSpc>
                <a:spcPct val="100000"/>
              </a:lnSpc>
              <a:buFont typeface="Courier New" panose="02070309020205020404" pitchFamily="49" charset="0"/>
              <a:buChar char="o"/>
            </a:pPr>
            <a:r>
              <a:rPr lang="en-US" dirty="0">
                <a:solidFill>
                  <a:schemeClr val="tx1"/>
                </a:solidFill>
                <a:latin typeface="+mj-lt"/>
              </a:rPr>
              <a:t>N</a:t>
            </a:r>
            <a:r>
              <a:rPr lang="en-US" dirty="0" smtClean="0">
                <a:solidFill>
                  <a:schemeClr val="tx1"/>
                </a:solidFill>
                <a:latin typeface="+mj-lt"/>
              </a:rPr>
              <a:t>o judgment yet from Court </a:t>
            </a:r>
          </a:p>
          <a:p>
            <a:pPr>
              <a:lnSpc>
                <a:spcPct val="100000"/>
              </a:lnSpc>
              <a:buFont typeface="Arial" panose="020B0604020202020204" pitchFamily="34" charset="0"/>
              <a:buChar char="•"/>
            </a:pPr>
            <a:r>
              <a:rPr lang="en-US" dirty="0">
                <a:solidFill>
                  <a:schemeClr val="tx1"/>
                </a:solidFill>
                <a:latin typeface="+mj-lt"/>
              </a:rPr>
              <a:t> </a:t>
            </a:r>
            <a:r>
              <a:rPr lang="en-US" dirty="0" smtClean="0">
                <a:solidFill>
                  <a:schemeClr val="tx1"/>
                </a:solidFill>
              </a:rPr>
              <a:t>WA AG trial against the same 3 distributors began on 11/15/21 and is pending as of 12/8/21</a:t>
            </a:r>
          </a:p>
          <a:p>
            <a:pPr marL="0" lvl="0" indent="0">
              <a:lnSpc>
                <a:spcPct val="100000"/>
              </a:lnSpc>
              <a:buNone/>
            </a:pPr>
            <a:endParaRPr lang="en-US" dirty="0">
              <a:latin typeface="+mj-lt"/>
            </a:endParaRPr>
          </a:p>
          <a:p>
            <a:endParaRPr lang="en-US" dirty="0">
              <a:latin typeface="+mj-lt"/>
            </a:endParaRPr>
          </a:p>
        </p:txBody>
      </p:sp>
    </p:spTree>
    <p:extLst>
      <p:ext uri="{BB962C8B-B14F-4D97-AF65-F5344CB8AC3E}">
        <p14:creationId xmlns:p14="http://schemas.microsoft.com/office/powerpoint/2010/main" val="282144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Settlements</a:t>
            </a:r>
            <a:endParaRPr lang="en-US" dirty="0"/>
          </a:p>
        </p:txBody>
      </p:sp>
      <p:sp>
        <p:nvSpPr>
          <p:cNvPr id="3" name="Content Placeholder 2"/>
          <p:cNvSpPr>
            <a:spLocks noGrp="1"/>
          </p:cNvSpPr>
          <p:nvPr>
            <p:ph idx="1"/>
          </p:nvPr>
        </p:nvSpPr>
        <p:spPr/>
        <p:txBody>
          <a:bodyPr>
            <a:normAutofit/>
          </a:bodyPr>
          <a:lstStyle/>
          <a:p>
            <a:pPr>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Multiple settlements were announced in 2021 – expect more in 2022</a:t>
            </a:r>
          </a:p>
          <a:p>
            <a:pPr lvl="1">
              <a:lnSpc>
                <a:spcPct val="100000"/>
              </a:lnSpc>
              <a:buFont typeface="Courier New" panose="02070309020205020404" pitchFamily="49" charset="0"/>
              <a:buChar char="o"/>
            </a:pPr>
            <a:r>
              <a:rPr lang="en-US" dirty="0" smtClean="0">
                <a:solidFill>
                  <a:schemeClr val="tx1"/>
                </a:solidFill>
                <a:latin typeface="+mj-lt"/>
              </a:rPr>
              <a:t>2/4/21: </a:t>
            </a:r>
            <a:r>
              <a:rPr lang="en-US" i="1" dirty="0" smtClean="0">
                <a:solidFill>
                  <a:schemeClr val="accent2"/>
                </a:solidFill>
                <a:latin typeface="+mj-lt"/>
              </a:rPr>
              <a:t>Attorney </a:t>
            </a:r>
            <a:r>
              <a:rPr lang="en-US" i="1" dirty="0">
                <a:solidFill>
                  <a:schemeClr val="accent2"/>
                </a:solidFill>
                <a:latin typeface="+mj-lt"/>
              </a:rPr>
              <a:t>General Phil Weiser leads states to reach $573 million national settlement with </a:t>
            </a:r>
            <a:r>
              <a:rPr lang="en-US" i="1" dirty="0" smtClean="0">
                <a:solidFill>
                  <a:schemeClr val="accent2"/>
                </a:solidFill>
                <a:latin typeface="+mj-lt"/>
              </a:rPr>
              <a:t> McKinsey </a:t>
            </a:r>
            <a:r>
              <a:rPr lang="en-US" i="1" dirty="0">
                <a:solidFill>
                  <a:schemeClr val="accent2"/>
                </a:solidFill>
                <a:latin typeface="+mj-lt"/>
              </a:rPr>
              <a:t>&amp; Company for its role in ‘turbocharging’ the opioid epidemic with Purdue </a:t>
            </a:r>
            <a:r>
              <a:rPr lang="en-US" i="1" dirty="0" smtClean="0">
                <a:solidFill>
                  <a:schemeClr val="accent2"/>
                </a:solidFill>
                <a:latin typeface="+mj-lt"/>
              </a:rPr>
              <a:t>Pharma</a:t>
            </a:r>
            <a:endParaRPr lang="en-US" i="1" dirty="0">
              <a:solidFill>
                <a:schemeClr val="accent2"/>
              </a:solidFill>
              <a:latin typeface="+mj-lt"/>
            </a:endParaRPr>
          </a:p>
          <a:p>
            <a:pPr lvl="1">
              <a:lnSpc>
                <a:spcPct val="100000"/>
              </a:lnSpc>
              <a:buFont typeface="Courier New" panose="02070309020205020404" pitchFamily="49" charset="0"/>
              <a:buChar char="o"/>
            </a:pPr>
            <a:r>
              <a:rPr lang="en-US" dirty="0" smtClean="0">
                <a:solidFill>
                  <a:schemeClr val="tx1"/>
                </a:solidFill>
                <a:latin typeface="+mj-lt"/>
              </a:rPr>
              <a:t>7/21/21: </a:t>
            </a:r>
            <a:r>
              <a:rPr lang="en-US" i="1" dirty="0">
                <a:solidFill>
                  <a:schemeClr val="accent2"/>
                </a:solidFill>
                <a:latin typeface="+mj-lt"/>
              </a:rPr>
              <a:t>Attorney General </a:t>
            </a:r>
            <a:r>
              <a:rPr lang="en-US" i="1" dirty="0" err="1">
                <a:solidFill>
                  <a:schemeClr val="accent2"/>
                </a:solidFill>
                <a:latin typeface="+mj-lt"/>
              </a:rPr>
              <a:t>Bonta</a:t>
            </a:r>
            <a:r>
              <a:rPr lang="en-US" i="1" dirty="0">
                <a:solidFill>
                  <a:schemeClr val="accent2"/>
                </a:solidFill>
                <a:latin typeface="+mj-lt"/>
              </a:rPr>
              <a:t> Announces Proposed $26 Billion Settlement with Opioid Distributors and Opioid Manufacturer Johnson &amp; Johnson</a:t>
            </a:r>
          </a:p>
          <a:p>
            <a:pPr lvl="2">
              <a:lnSpc>
                <a:spcPct val="100000"/>
              </a:lnSpc>
              <a:buFont typeface="Wingdings" panose="05000000000000000000" pitchFamily="2" charset="2"/>
              <a:buChar char="§"/>
            </a:pPr>
            <a:r>
              <a:rPr lang="en-US" sz="1600" dirty="0" smtClean="0">
                <a:solidFill>
                  <a:schemeClr val="tx1"/>
                </a:solidFill>
                <a:latin typeface="+mj-lt"/>
              </a:rPr>
              <a:t>Similar settlements announced with NY the month prior</a:t>
            </a:r>
          </a:p>
          <a:p>
            <a:pPr lvl="1">
              <a:lnSpc>
                <a:spcPct val="100000"/>
              </a:lnSpc>
              <a:buFont typeface="Courier New" panose="02070309020205020404" pitchFamily="49" charset="0"/>
              <a:buChar char="o"/>
            </a:pPr>
            <a:r>
              <a:rPr lang="en-US" dirty="0" smtClean="0">
                <a:solidFill>
                  <a:schemeClr val="tx1"/>
                </a:solidFill>
                <a:latin typeface="+mj-lt"/>
              </a:rPr>
              <a:t>9/16/21: </a:t>
            </a:r>
            <a:r>
              <a:rPr lang="en-US" i="1" dirty="0" smtClean="0">
                <a:solidFill>
                  <a:schemeClr val="accent2"/>
                </a:solidFill>
                <a:latin typeface="+mj-lt"/>
              </a:rPr>
              <a:t>AG </a:t>
            </a:r>
            <a:r>
              <a:rPr lang="en-US" i="1" dirty="0">
                <a:solidFill>
                  <a:schemeClr val="accent2"/>
                </a:solidFill>
                <a:latin typeface="+mj-lt"/>
              </a:rPr>
              <a:t>Yost Announces Ohio's Historic $808 Million Settlement with Opioid </a:t>
            </a:r>
            <a:r>
              <a:rPr lang="en-US" i="1" dirty="0" smtClean="0">
                <a:solidFill>
                  <a:schemeClr val="accent2"/>
                </a:solidFill>
                <a:latin typeface="+mj-lt"/>
              </a:rPr>
              <a:t>Distributors</a:t>
            </a:r>
          </a:p>
          <a:p>
            <a:pPr lvl="1">
              <a:lnSpc>
                <a:spcPct val="100000"/>
              </a:lnSpc>
              <a:buFont typeface="Courier New" panose="02070309020205020404" pitchFamily="49" charset="0"/>
              <a:buChar char="o"/>
            </a:pPr>
            <a:r>
              <a:rPr lang="en-US" dirty="0" smtClean="0">
                <a:solidFill>
                  <a:schemeClr val="tx1"/>
                </a:solidFill>
                <a:latin typeface="+mj-lt"/>
              </a:rPr>
              <a:t>10/27/21: </a:t>
            </a:r>
            <a:r>
              <a:rPr lang="en-US" i="1" dirty="0" smtClean="0">
                <a:solidFill>
                  <a:schemeClr val="accent2"/>
                </a:solidFill>
                <a:latin typeface="+mj-lt"/>
              </a:rPr>
              <a:t>Attorney General </a:t>
            </a:r>
            <a:r>
              <a:rPr lang="en-US" i="1" dirty="0">
                <a:solidFill>
                  <a:schemeClr val="accent2"/>
                </a:solidFill>
                <a:latin typeface="+mj-lt"/>
              </a:rPr>
              <a:t>Brnovich Obtains Over $400,000 from Scottsdale Doctor for Opioid Prescriptions</a:t>
            </a:r>
          </a:p>
          <a:p>
            <a:pPr lvl="1">
              <a:lnSpc>
                <a:spcPct val="100000"/>
              </a:lnSpc>
              <a:buFont typeface="Arial" panose="020B0604020202020204" pitchFamily="34" charset="0"/>
              <a:buChar char="•"/>
            </a:pPr>
            <a:endParaRPr lang="en-US" dirty="0">
              <a:latin typeface="+mj-lt"/>
            </a:endParaRPr>
          </a:p>
          <a:p>
            <a:endParaRPr lang="en-US" dirty="0">
              <a:latin typeface="+mj-lt"/>
            </a:endParaRPr>
          </a:p>
        </p:txBody>
      </p:sp>
    </p:spTree>
    <p:extLst>
      <p:ext uri="{BB962C8B-B14F-4D97-AF65-F5344CB8AC3E}">
        <p14:creationId xmlns:p14="http://schemas.microsoft.com/office/powerpoint/2010/main" val="230756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Opioid Settlement Funds</a:t>
            </a:r>
            <a:endParaRPr lang="en-US" dirty="0"/>
          </a:p>
        </p:txBody>
      </p:sp>
      <p:sp>
        <p:nvSpPr>
          <p:cNvPr id="3" name="Content Placeholder 2"/>
          <p:cNvSpPr>
            <a:spLocks noGrp="1"/>
          </p:cNvSpPr>
          <p:nvPr>
            <p:ph idx="1"/>
          </p:nvPr>
        </p:nvSpPr>
        <p:spPr/>
        <p:txBody>
          <a:bodyPr>
            <a:normAutofit/>
          </a:bodyPr>
          <a:lstStyle/>
          <a:p>
            <a:pPr>
              <a:lnSpc>
                <a:spcPct val="100000"/>
              </a:lnSpc>
              <a:buFont typeface="Arial" panose="020B0604020202020204" pitchFamily="34" charset="0"/>
              <a:buChar char="•"/>
            </a:pPr>
            <a:r>
              <a:rPr lang="en-US" dirty="0" smtClean="0">
                <a:solidFill>
                  <a:schemeClr val="tx1"/>
                </a:solidFill>
              </a:rPr>
              <a:t> State AGs are working with their local governments (cities and counties), state health departments, and legislatures to coordinate sign-on and distribution of settlement funds</a:t>
            </a:r>
          </a:p>
          <a:p>
            <a:pPr lvl="1">
              <a:lnSpc>
                <a:spcPct val="150000"/>
              </a:lnSpc>
              <a:buFont typeface="Courier New" panose="02070309020205020404" pitchFamily="49" charset="0"/>
              <a:buChar char="o"/>
            </a:pPr>
            <a:r>
              <a:rPr lang="en-US" dirty="0" smtClean="0">
                <a:solidFill>
                  <a:schemeClr val="tx1"/>
                </a:solidFill>
                <a:latin typeface="+mj-lt"/>
              </a:rPr>
              <a:t>See e.g., KY House Bill 427</a:t>
            </a:r>
          </a:p>
          <a:p>
            <a:pPr lvl="1">
              <a:lnSpc>
                <a:spcPct val="100000"/>
              </a:lnSpc>
              <a:buFont typeface="Arial" panose="020B0604020202020204" pitchFamily="34" charset="0"/>
              <a:buChar char="•"/>
            </a:pPr>
            <a:endParaRPr lang="en-US" dirty="0" smtClean="0">
              <a:latin typeface="+mj-lt"/>
            </a:endParaRPr>
          </a:p>
          <a:p>
            <a:endParaRPr lang="en-US" dirty="0">
              <a:latin typeface="+mj-lt"/>
            </a:endParaRPr>
          </a:p>
        </p:txBody>
      </p:sp>
      <p:pic>
        <p:nvPicPr>
          <p:cNvPr id="4" name="Picture 3"/>
          <p:cNvPicPr>
            <a:picLocks noChangeAspect="1"/>
          </p:cNvPicPr>
          <p:nvPr/>
        </p:nvPicPr>
        <p:blipFill>
          <a:blip r:embed="rId3"/>
          <a:stretch>
            <a:fillRect/>
          </a:stretch>
        </p:blipFill>
        <p:spPr>
          <a:xfrm>
            <a:off x="5704115" y="2715415"/>
            <a:ext cx="6027214" cy="1141999"/>
          </a:xfrm>
          <a:prstGeom prst="rect">
            <a:avLst/>
          </a:prstGeom>
        </p:spPr>
      </p:pic>
      <p:pic>
        <p:nvPicPr>
          <p:cNvPr id="5" name="Picture 4"/>
          <p:cNvPicPr>
            <a:picLocks noChangeAspect="1"/>
          </p:cNvPicPr>
          <p:nvPr/>
        </p:nvPicPr>
        <p:blipFill rotWithShape="1">
          <a:blip r:embed="rId4"/>
          <a:srcRect b="28030"/>
          <a:stretch/>
        </p:blipFill>
        <p:spPr>
          <a:xfrm>
            <a:off x="820637" y="3622215"/>
            <a:ext cx="5087060" cy="939284"/>
          </a:xfrm>
          <a:prstGeom prst="rect">
            <a:avLst/>
          </a:prstGeom>
        </p:spPr>
      </p:pic>
      <p:pic>
        <p:nvPicPr>
          <p:cNvPr id="6" name="Picture 5"/>
          <p:cNvPicPr>
            <a:picLocks noChangeAspect="1"/>
          </p:cNvPicPr>
          <p:nvPr/>
        </p:nvPicPr>
        <p:blipFill rotWithShape="1">
          <a:blip r:embed="rId5"/>
          <a:srcRect b="15844"/>
          <a:stretch/>
        </p:blipFill>
        <p:spPr>
          <a:xfrm>
            <a:off x="4484936" y="4403437"/>
            <a:ext cx="5268060" cy="1338832"/>
          </a:xfrm>
          <a:prstGeom prst="rect">
            <a:avLst/>
          </a:prstGeom>
        </p:spPr>
      </p:pic>
      <p:pic>
        <p:nvPicPr>
          <p:cNvPr id="7" name="Picture 6"/>
          <p:cNvPicPr>
            <a:picLocks noChangeAspect="1"/>
          </p:cNvPicPr>
          <p:nvPr/>
        </p:nvPicPr>
        <p:blipFill>
          <a:blip r:embed="rId6"/>
          <a:stretch>
            <a:fillRect/>
          </a:stretch>
        </p:blipFill>
        <p:spPr>
          <a:xfrm>
            <a:off x="857263" y="4522215"/>
            <a:ext cx="1933845" cy="295316"/>
          </a:xfrm>
          <a:prstGeom prst="rect">
            <a:avLst/>
          </a:prstGeom>
        </p:spPr>
      </p:pic>
      <p:pic>
        <p:nvPicPr>
          <p:cNvPr id="8" name="Picture 7"/>
          <p:cNvPicPr>
            <a:picLocks noChangeAspect="1"/>
          </p:cNvPicPr>
          <p:nvPr/>
        </p:nvPicPr>
        <p:blipFill>
          <a:blip r:embed="rId7"/>
          <a:stretch>
            <a:fillRect/>
          </a:stretch>
        </p:blipFill>
        <p:spPr>
          <a:xfrm>
            <a:off x="4846745" y="5816110"/>
            <a:ext cx="1714739" cy="362001"/>
          </a:xfrm>
          <a:prstGeom prst="rect">
            <a:avLst/>
          </a:prstGeom>
        </p:spPr>
      </p:pic>
    </p:spTree>
    <p:extLst>
      <p:ext uri="{BB962C8B-B14F-4D97-AF65-F5344CB8AC3E}">
        <p14:creationId xmlns:p14="http://schemas.microsoft.com/office/powerpoint/2010/main" val="253379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Deceptive &amp; Unfair Trade Practices</a:t>
            </a:r>
            <a:endParaRPr lang="en-US" dirty="0"/>
          </a:p>
        </p:txBody>
      </p:sp>
      <p:sp>
        <p:nvSpPr>
          <p:cNvPr id="3" name="Content Placeholder 2"/>
          <p:cNvSpPr>
            <a:spLocks noGrp="1"/>
          </p:cNvSpPr>
          <p:nvPr>
            <p:ph idx="1"/>
          </p:nvPr>
        </p:nvSpPr>
        <p:spPr>
          <a:xfrm>
            <a:off x="1097280" y="1845734"/>
            <a:ext cx="7891397" cy="4023360"/>
          </a:xfrm>
          <a:ln>
            <a:noFill/>
          </a:ln>
        </p:spPr>
        <p:txBody>
          <a:bodyPr>
            <a:normAutofit lnSpcReduction="10000"/>
          </a:bodyPr>
          <a:lstStyle/>
          <a:p>
            <a:pPr>
              <a:lnSpc>
                <a:spcPct val="100000"/>
              </a:lnSpc>
              <a:buFont typeface="Arial" panose="020B0604020202020204" pitchFamily="34" charset="0"/>
              <a:buChar char="•"/>
            </a:pPr>
            <a:r>
              <a:rPr lang="en-US" dirty="0" smtClean="0">
                <a:solidFill>
                  <a:schemeClr val="tx1"/>
                </a:solidFill>
              </a:rPr>
              <a:t> Products (as manufactured and used) must comply with state UDAP laws </a:t>
            </a:r>
          </a:p>
          <a:p>
            <a:pPr lvl="1">
              <a:lnSpc>
                <a:spcPct val="100000"/>
              </a:lnSpc>
              <a:buFont typeface="Courier New" panose="02070309020205020404" pitchFamily="49" charset="0"/>
              <a:buChar char="o"/>
            </a:pPr>
            <a:r>
              <a:rPr lang="en-US" sz="2000" dirty="0" smtClean="0">
                <a:solidFill>
                  <a:schemeClr val="tx1"/>
                </a:solidFill>
                <a:latin typeface="+mj-lt"/>
              </a:rPr>
              <a:t> </a:t>
            </a:r>
            <a:r>
              <a:rPr lang="en-US" dirty="0" smtClean="0">
                <a:solidFill>
                  <a:schemeClr val="tx1"/>
                </a:solidFill>
                <a:latin typeface="+mj-lt"/>
              </a:rPr>
              <a:t>Products </a:t>
            </a:r>
            <a:r>
              <a:rPr lang="en-US" dirty="0">
                <a:solidFill>
                  <a:schemeClr val="tx1"/>
                </a:solidFill>
                <a:latin typeface="+mj-lt"/>
              </a:rPr>
              <a:t>for sale must not contain illegal or unsafe </a:t>
            </a:r>
            <a:r>
              <a:rPr lang="en-US" dirty="0" smtClean="0">
                <a:solidFill>
                  <a:schemeClr val="tx1"/>
                </a:solidFill>
                <a:latin typeface="+mj-lt"/>
              </a:rPr>
              <a:t>ingredients</a:t>
            </a:r>
            <a:endParaRPr lang="en-US" dirty="0">
              <a:solidFill>
                <a:schemeClr val="tx1"/>
              </a:solidFill>
              <a:latin typeface="+mj-lt"/>
            </a:endParaRPr>
          </a:p>
          <a:p>
            <a:pPr lvl="1">
              <a:lnSpc>
                <a:spcPct val="100000"/>
              </a:lnSpc>
              <a:buFont typeface="Courier New" panose="02070309020205020404" pitchFamily="49" charset="0"/>
              <a:buChar char="o"/>
            </a:pPr>
            <a:r>
              <a:rPr lang="en-US" dirty="0" smtClean="0">
                <a:solidFill>
                  <a:schemeClr val="tx1"/>
                </a:solidFill>
                <a:latin typeface="+mj-lt"/>
              </a:rPr>
              <a:t> State </a:t>
            </a:r>
            <a:r>
              <a:rPr lang="en-US" dirty="0">
                <a:solidFill>
                  <a:schemeClr val="tx1"/>
                </a:solidFill>
                <a:latin typeface="+mj-lt"/>
              </a:rPr>
              <a:t>AGs often take the position that knowing failure to disclose risks is a UDAP </a:t>
            </a:r>
            <a:r>
              <a:rPr lang="en-US" dirty="0" smtClean="0">
                <a:solidFill>
                  <a:schemeClr val="tx1"/>
                </a:solidFill>
                <a:latin typeface="+mj-lt"/>
              </a:rPr>
              <a:t>violation</a:t>
            </a:r>
          </a:p>
          <a:p>
            <a:pPr>
              <a:lnSpc>
                <a:spcPct val="100000"/>
              </a:lnSpc>
              <a:buFont typeface="Arial" panose="020B0604020202020204" pitchFamily="34" charset="0"/>
              <a:buChar char="•"/>
            </a:pPr>
            <a:r>
              <a:rPr lang="en-US" dirty="0" smtClean="0">
                <a:solidFill>
                  <a:schemeClr val="tx1"/>
                </a:solidFill>
                <a:latin typeface="+mj-lt"/>
              </a:rPr>
              <a:t> </a:t>
            </a:r>
            <a:r>
              <a:rPr lang="en-US" dirty="0" smtClean="0">
                <a:solidFill>
                  <a:schemeClr val="tx1"/>
                </a:solidFill>
              </a:rPr>
              <a:t>Product labels must comply with state UDAP laws and the federal Food, Drug &amp; Cosmetic Act</a:t>
            </a:r>
          </a:p>
          <a:p>
            <a:pPr lvl="1">
              <a:lnSpc>
                <a:spcPct val="100000"/>
              </a:lnSpc>
              <a:buFont typeface="Courier New" panose="02070309020205020404" pitchFamily="49" charset="0"/>
              <a:buChar char="o"/>
            </a:pPr>
            <a:r>
              <a:rPr lang="en-US" dirty="0" smtClean="0">
                <a:solidFill>
                  <a:schemeClr val="tx1"/>
                </a:solidFill>
                <a:latin typeface="+mj-lt"/>
              </a:rPr>
              <a:t> State AGs have alleged failure to comply with FDCA = violation of their UDAP laws</a:t>
            </a:r>
          </a:p>
          <a:p>
            <a:pPr marL="384048" lvl="2" indent="0">
              <a:lnSpc>
                <a:spcPct val="100000"/>
              </a:lnSpc>
              <a:buNone/>
            </a:pPr>
            <a:endParaRPr lang="en-US" sz="2000" dirty="0" smtClean="0">
              <a:solidFill>
                <a:srgbClr val="FF0000"/>
              </a:solidFill>
              <a:latin typeface="+mj-lt"/>
            </a:endParaRPr>
          </a:p>
          <a:p>
            <a:pPr marL="201168" lvl="1" indent="0">
              <a:lnSpc>
                <a:spcPct val="100000"/>
              </a:lnSpc>
              <a:buNone/>
            </a:pPr>
            <a:endParaRPr lang="en-US" sz="2000" dirty="0" smtClean="0">
              <a:latin typeface="+mj-lt"/>
            </a:endParaRPr>
          </a:p>
          <a:p>
            <a:pPr lvl="1">
              <a:lnSpc>
                <a:spcPct val="100000"/>
              </a:lnSpc>
              <a:buFont typeface="Courier New" panose="02070309020205020404" pitchFamily="49" charset="0"/>
              <a:buChar char="o"/>
            </a:pPr>
            <a:r>
              <a:rPr lang="en-US" sz="2000" dirty="0" smtClean="0">
                <a:solidFill>
                  <a:schemeClr val="tx1"/>
                </a:solidFill>
                <a:latin typeface="+mj-lt"/>
              </a:rPr>
              <a:t>Some state AGs have state law equivalents to FDCA, with ability to enforce</a:t>
            </a:r>
          </a:p>
          <a:p>
            <a:pPr lvl="2">
              <a:lnSpc>
                <a:spcPct val="100000"/>
              </a:lnSpc>
              <a:buFont typeface="Wingdings" panose="05000000000000000000" pitchFamily="2" charset="2"/>
              <a:buChar char="§"/>
            </a:pPr>
            <a:r>
              <a:rPr lang="en-US" sz="1800" dirty="0" smtClean="0">
                <a:solidFill>
                  <a:schemeClr val="tx1"/>
                </a:solidFill>
                <a:latin typeface="+mj-lt"/>
              </a:rPr>
              <a:t>May </a:t>
            </a:r>
            <a:r>
              <a:rPr lang="en-US" sz="1800" dirty="0">
                <a:solidFill>
                  <a:schemeClr val="tx1"/>
                </a:solidFill>
                <a:latin typeface="+mj-lt"/>
              </a:rPr>
              <a:t>allege that failure to comply with such laws </a:t>
            </a:r>
            <a:r>
              <a:rPr lang="en-US" sz="1800" dirty="0" smtClean="0">
                <a:solidFill>
                  <a:schemeClr val="tx1"/>
                </a:solidFill>
                <a:latin typeface="+mj-lt"/>
              </a:rPr>
              <a:t>= violation </a:t>
            </a:r>
            <a:r>
              <a:rPr lang="en-US" sz="1800" dirty="0">
                <a:solidFill>
                  <a:schemeClr val="tx1"/>
                </a:solidFill>
                <a:latin typeface="+mj-lt"/>
              </a:rPr>
              <a:t>of </a:t>
            </a:r>
            <a:r>
              <a:rPr lang="en-US" sz="1800" dirty="0" smtClean="0">
                <a:solidFill>
                  <a:schemeClr val="tx1"/>
                </a:solidFill>
                <a:latin typeface="+mj-lt"/>
              </a:rPr>
              <a:t>their UDAP laws</a:t>
            </a:r>
          </a:p>
        </p:txBody>
      </p:sp>
      <p:grpSp>
        <p:nvGrpSpPr>
          <p:cNvPr id="7" name="Group 6"/>
          <p:cNvGrpSpPr/>
          <p:nvPr/>
        </p:nvGrpSpPr>
        <p:grpSpPr>
          <a:xfrm>
            <a:off x="2180780" y="4193487"/>
            <a:ext cx="5724395" cy="614690"/>
            <a:chOff x="3264282" y="3888406"/>
            <a:chExt cx="5724395" cy="614690"/>
          </a:xfrm>
        </p:grpSpPr>
        <p:pic>
          <p:nvPicPr>
            <p:cNvPr id="8" name="Picture 7"/>
            <p:cNvPicPr>
              <a:picLocks noChangeAspect="1"/>
            </p:cNvPicPr>
            <p:nvPr/>
          </p:nvPicPr>
          <p:blipFill>
            <a:blip r:embed="rId3"/>
            <a:stretch>
              <a:fillRect/>
            </a:stretch>
          </p:blipFill>
          <p:spPr>
            <a:xfrm>
              <a:off x="6012771" y="4312569"/>
              <a:ext cx="1619476" cy="190527"/>
            </a:xfrm>
            <a:prstGeom prst="rect">
              <a:avLst/>
            </a:prstGeom>
          </p:spPr>
        </p:pic>
        <p:grpSp>
          <p:nvGrpSpPr>
            <p:cNvPr id="6" name="Group 5"/>
            <p:cNvGrpSpPr/>
            <p:nvPr/>
          </p:nvGrpSpPr>
          <p:grpSpPr>
            <a:xfrm>
              <a:off x="3264282" y="3888406"/>
              <a:ext cx="5724395" cy="589326"/>
              <a:chOff x="3264282" y="3888406"/>
              <a:chExt cx="5724395" cy="589326"/>
            </a:xfrm>
          </p:grpSpPr>
          <p:pic>
            <p:nvPicPr>
              <p:cNvPr id="4" name="Picture 3"/>
              <p:cNvPicPr>
                <a:picLocks noChangeAspect="1"/>
              </p:cNvPicPr>
              <p:nvPr/>
            </p:nvPicPr>
            <p:blipFill>
              <a:blip r:embed="rId4"/>
              <a:stretch>
                <a:fillRect/>
              </a:stretch>
            </p:blipFill>
            <p:spPr>
              <a:xfrm>
                <a:off x="3401949" y="4007726"/>
                <a:ext cx="5449060" cy="304843"/>
              </a:xfrm>
              <a:prstGeom prst="rect">
                <a:avLst/>
              </a:prstGeom>
            </p:spPr>
          </p:pic>
          <p:sp>
            <p:nvSpPr>
              <p:cNvPr id="9" name="Rectangle 8"/>
              <p:cNvSpPr/>
              <p:nvPr/>
            </p:nvSpPr>
            <p:spPr>
              <a:xfrm>
                <a:off x="3264282" y="3888406"/>
                <a:ext cx="5724395" cy="589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7510" y="2211580"/>
            <a:ext cx="2327026" cy="2931848"/>
          </a:xfrm>
          <a:prstGeom prst="rect">
            <a:avLst/>
          </a:prstGeom>
        </p:spPr>
      </p:pic>
    </p:spTree>
    <p:extLst>
      <p:ext uri="{BB962C8B-B14F-4D97-AF65-F5344CB8AC3E}">
        <p14:creationId xmlns:p14="http://schemas.microsoft.com/office/powerpoint/2010/main" val="39812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PPP-2017Orange">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O-PPP-2017Orange" id="{14EA6A1E-AFCA-453A-AD7D-B1BDB21728BA}" vid="{73F8DD8B-A44E-4324-B44F-52E9DF322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987D5812A7FD4B83AD42FDB6BE4063" ma:contentTypeVersion="2" ma:contentTypeDescription="Create a new document." ma:contentTypeScope="" ma:versionID="13b0ff1fd5afd59f22b4249552ee72f1">
  <xsd:schema xmlns:xsd="http://www.w3.org/2001/XMLSchema" xmlns:xs="http://www.w3.org/2001/XMLSchema" xmlns:p="http://schemas.microsoft.com/office/2006/metadata/properties" xmlns:ns1="http://schemas.microsoft.com/sharepoint/v3" xmlns:ns2="00473bac-6568-4e4e-9be6-6180855b6d24" targetNamespace="http://schemas.microsoft.com/office/2006/metadata/properties" ma:root="true" ma:fieldsID="07d7933ecfe3502430cccdffc65b3240" ns1:_="" ns2:_="">
    <xsd:import namespace="http://schemas.microsoft.com/sharepoint/v3"/>
    <xsd:import namespace="00473bac-6568-4e4e-9be6-6180855b6d2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473bac-6568-4e4e-9be6-6180855b6d2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00473bac-6568-4e4e-9be6-6180855b6d24">
      <UserInfo>
        <DisplayName>Yun, Catherine</DisplayName>
        <AccountId>2047</AccountId>
        <AccountType/>
      </UserInfo>
    </SharedWithUsers>
  </documentManagement>
</p:properties>
</file>

<file path=customXml/itemProps1.xml><?xml version="1.0" encoding="utf-8"?>
<ds:datastoreItem xmlns:ds="http://schemas.openxmlformats.org/officeDocument/2006/customXml" ds:itemID="{AE42D6CC-680C-44E6-86CA-EB147F2189A4}">
  <ds:schemaRefs>
    <ds:schemaRef ds:uri="http://schemas.microsoft.com/sharepoint/v3/contenttype/forms"/>
  </ds:schemaRefs>
</ds:datastoreItem>
</file>

<file path=customXml/itemProps2.xml><?xml version="1.0" encoding="utf-8"?>
<ds:datastoreItem xmlns:ds="http://schemas.openxmlformats.org/officeDocument/2006/customXml" ds:itemID="{97A1B5CD-D6A5-4A56-AAF6-FE9F0625E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473bac-6568-4e4e-9be6-6180855b6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0A2D09-A851-420A-A963-B9CD957349C8}">
  <ds:schemaRefs>
    <ds:schemaRef ds:uri="http://purl.org/dc/elements/1.1/"/>
    <ds:schemaRef ds:uri="http://purl.org/dc/terms/"/>
    <ds:schemaRef ds:uri="00473bac-6568-4e4e-9be6-6180855b6d24"/>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dcmitype/"/>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CO-PPP-2017Orange</Template>
  <TotalTime>12987</TotalTime>
  <Words>2940</Words>
  <Application>Microsoft Office PowerPoint</Application>
  <PresentationFormat>Widescreen</PresentationFormat>
  <Paragraphs>284</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Courier New</vt:lpstr>
      <vt:lpstr>Times New Roman</vt:lpstr>
      <vt:lpstr>Wingdings</vt:lpstr>
      <vt:lpstr>CO-PPP-2017Orange</vt:lpstr>
      <vt:lpstr> Health Law 2022: State Attorneys General &amp; Emerging Trends</vt:lpstr>
      <vt:lpstr>Why Do Healthcare Companies Need to  Pay Attention to State AGs?</vt:lpstr>
      <vt:lpstr>Potential Issue Areas</vt:lpstr>
      <vt:lpstr>Prescription &amp; Distribution of Opioids</vt:lpstr>
      <vt:lpstr>Prescription &amp; Distribution of Opioids</vt:lpstr>
      <vt:lpstr>Prescription &amp; Distribution of Opioids</vt:lpstr>
      <vt:lpstr>Opioid Settlements</vt:lpstr>
      <vt:lpstr>Distribution of Opioid Settlement Funds</vt:lpstr>
      <vt:lpstr>Deceptive &amp; Unfair Trade Practices</vt:lpstr>
      <vt:lpstr>Deceptive &amp; Unfair Trade Practices</vt:lpstr>
      <vt:lpstr>Deceptive &amp; Unfair Trade Practices Cont.</vt:lpstr>
      <vt:lpstr>“Fair” &amp; Transparent Pricing </vt:lpstr>
      <vt:lpstr>Medicaid Fraud</vt:lpstr>
      <vt:lpstr>Medicaid Fraud</vt:lpstr>
      <vt:lpstr>Telehealth &amp; Other Digital Services</vt:lpstr>
      <vt:lpstr>Telehealth &amp; Other Digital Services</vt:lpstr>
      <vt:lpstr>Telehealth &amp; Other Digital Services</vt:lpstr>
      <vt:lpstr>Telehealth &amp; Other Digital Services</vt:lpstr>
      <vt:lpstr>Antitrust: Mergers, Price Fixing &amp; Non-Compete Investigations</vt:lpstr>
      <vt:lpstr>COVID-Related Fraud &amp; Deception </vt:lpstr>
      <vt:lpstr>COVID-Related Fraud &amp; Deception </vt:lpstr>
      <vt:lpstr>Advertising Best Practices</vt:lpstr>
      <vt:lpstr>Other COVID Issues</vt:lpstr>
      <vt:lpstr>Other COVID Issues</vt:lpstr>
      <vt:lpstr>Data Privacy &amp; Security</vt:lpstr>
      <vt:lpstr>Comprehensive State Data Privacy Laws</vt:lpstr>
      <vt:lpstr>Comprehensive State Data Privacy Laws</vt:lpstr>
      <vt:lpstr>Comprehensive State Data Privacy Laws</vt:lpstr>
      <vt:lpstr>Comprehensive State Data Privacy Laws</vt:lpstr>
      <vt:lpstr>2021 Legislative Landscape – A Preview for 2022?</vt:lpstr>
      <vt:lpstr>Data Breaches &amp; Ransomware</vt:lpstr>
      <vt:lpstr>Breach Prevention Best Practices</vt:lpstr>
      <vt:lpstr>Questions? </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Bitting, Christopher</dc:creator>
  <cp:lastModifiedBy>Bradbury, Suzette</cp:lastModifiedBy>
  <cp:revision>200</cp:revision>
  <dcterms:created xsi:type="dcterms:W3CDTF">2017-01-06T15:11:28Z</dcterms:created>
  <dcterms:modified xsi:type="dcterms:W3CDTF">2021-12-14T16:55:40Z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0x010100DF987D5812A7FD4B83AD42FDB6BE4063</vt:lpwstr>
  </property>
</Properties>
</file>